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</p:sldMasterIdLst>
  <p:sldIdLst>
    <p:sldId id="257" r:id="rId16"/>
    <p:sldId id="284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2" r:id="rId37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B3"/>
    <a:srgbClr val="C3F3F9"/>
    <a:srgbClr val="FCF86F"/>
    <a:srgbClr val="95F779"/>
    <a:srgbClr val="FFE699"/>
    <a:srgbClr val="33C518"/>
    <a:srgbClr val="04500C"/>
    <a:srgbClr val="E85E1D"/>
    <a:srgbClr val="F1CC1D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E7331-DAFD-433B-BBA3-96A1657A8FB6}" v="2718" dt="2024-02-03T18:59:12.134"/>
    <p1510:client id="{9963AAFB-C41F-4D94-9C8E-2B6D0AD026AF}" v="239" dt="2024-02-05T11:25:56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F1551DE-708F-48CF-865F-46AB8C805052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6FCB7D6-7815-41D7-9010-D91768E0197D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C3BF729-5691-4243-8108-4759D8F9D02F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D7F7BE2-5B0C-4DB2-8A04-C53E560D344E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3274C7F-7256-4A7B-81E5-820E07067814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45C0777-781E-4B2B-A136-2CCA1B0AC851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4DF9423-88C1-4F3C-AEF4-F05CF1D8C935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C00AF95-A4D1-451A-A3A6-9DA1AB8ED20F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D3A8CEA-B902-4E34-A5A8-4B60856977F7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C74A46F-F6DC-45D3-ACCA-15E997F616A0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EB8399A-B3E2-46CC-B483-0687A75DAB45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9A80B53-9E02-400F-8634-DFBF43F4654D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A5A085F-965F-48F8-A3C2-EBD7537457BF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55D74EC-4A79-48D1-93C4-F0597BB44AB9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6699F24-8439-4D6D-A775-361F1C9CD4C0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BD036E5-5460-4E49-BD76-377DC1EF370D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63D51AA-B53B-4597-8129-D5F08A7CF1C8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579DD38-9D85-4354-86DC-8BF3151FA55E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047A30E3-DA1F-41F6-988C-DBF5E4B7CB4A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7D3EA09-14C3-4F1A-88D1-7F0830F2D9D7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13361A1-4053-4C1E-BB13-989B43F8EADF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DE1418-C8AD-403D-A297-4001ED1E6D8B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B68E728-1854-44FF-A111-FEB9BDEC01DE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5D70DB7-067A-4C35-B86E-992A14631A22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9F5EB78-0ED7-411B-8A53-AB52E8B26477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BF54765-7536-4A8B-AFA6-EDAFB4A256E8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D7F8577-018A-4D2D-BF1F-867F9A0FA1F0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9AE6116-BECA-45F7-9749-03D91822C46F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B7D0CE0-8922-4FF6-8CCB-EBA6A14CDF31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B9E3646-49F3-4229-ACDB-E8998F40AAFF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8423754-0527-4C56-A8C6-8E8A312039A4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E1F6E322-47D1-4842-936D-03D36EE34987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5761FC-2041-48B9-A492-47C57E2B4A8F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87020ED-FB83-4FAE-A1AE-F45F1D512755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722AA95-FA8E-42A0-BF68-90B321101FFE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3159AA1-8682-4F22-9A1C-7F034620099A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32A2B87-4D0F-4355-91B9-C01DC58CBDC2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C708843-6C6E-4C09-B57E-0D832858EE84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0AFEB6F9-C5A6-47B7-ACFC-B79D5DD69C88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E3651638-146B-4F7F-AFAD-8FE8432953B6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0A5E065A-984C-4BDF-9278-D433F09BC1D8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8741CA2E-DB34-41BA-86D4-B3B87CB5FDB4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49B2503-33F6-4A8E-B214-7E29C167E35D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0BD6CD-EA62-45B6-B143-049322936840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8B00074-AB6F-41DC-A773-7620C7AED58C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F91F3A8-C5B2-4275-9ABC-8D0E7A5EBB82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DACBE00-B41A-489D-9FCE-563E61EFA8B9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505D1E4C-7A8C-4843-8106-85EEE83AB418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5383A242-F7DA-4974-B5B8-CBD76C65F9BF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67DFD901-CCBF-4094-8CFC-17F297A3E9E5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B0165872-A9E7-46EF-9779-55523BE5BB67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8AFEE37-58EA-4454-9D5D-F734157150B2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2653525-D0CE-44B6-A7EC-E17CB11131FE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0AF79ED-2684-4312-A612-07F9BBDA9785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56411A-2485-4740-912A-0433915FCE53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383A86A-60F7-4E40-9503-C34A30D8816E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B47AB4B-80A1-4A9C-B83C-985BC6CC85FB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356CF7A-D254-4410-BA07-A5FB13CBA030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46189CE-36E1-4AFC-BEFC-E3C841C05FFF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0A9C5F25-AAA5-4739-BAE6-E39D92C1474E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43929A9-0ABE-46FD-A871-3907E33D3FAD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189935F8-A4E1-417F-8F05-E05139355CE3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81008F6-D3EF-414A-BC91-BC1E82D0BE28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F22433FE-57DA-4556-921D-3212FA1F85FC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4FB068A-6ED8-422A-8731-F48468BFAF45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E8EE31-808D-4AE7-BC13-77B9C145BD77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0E7331E-B877-4B37-A098-BD7AB35222C2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7D3D6B0-5FE7-4F1A-8DBE-0C3E96DB9477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FD0F0F3-420C-41C8-9388-616CE8879AC2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0744702-078D-4C21-BE25-20CB74413C12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7924C074-A9E1-462E-8B50-D2E74FD07240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CCA3990A-7D70-43F4-BFB6-54594A1BCF12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D1ACBB0-A059-4410-8B7F-8DDE00F0B893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1C5A75BD-18B8-497F-9410-446866D83997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11D208B-F212-4E52-88CC-A2A39A30F1C2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0D506811-49A2-4B12-AFE4-8FBDD82F587B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204F85-B9B5-4CC6-AF4F-1234BC062C06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7F0F395B-E751-4DE5-A12A-2B13E63D92EF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3B0AD9-83E7-4AB5-B148-B33BBF729DEE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A6BF79-0EB1-49D8-BA4B-6A03C3D41291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66D7D88-FFAE-4629-8A58-80D90AA24D2F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46C1F6-E23E-4502-A15B-92D9E3AFD0D5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25B6F7-0226-47DC-83C5-DCA56720BD96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F547FE-A282-4913-BD4A-098C067FBEB8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BDBC75-B810-4150-9057-02396BEF798A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5722EF-1F44-4F05-85B1-507E50981D02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6DD4A26-34E3-4AC1-97A6-3A4AD07D4942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40D8B03-D3E2-4E70-8605-89D7C7E6904D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01A50C1-1E7D-46E6-8E8E-450477150412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4BD45E-84F1-420D-BF21-5B373F5475B3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C834A3-3F4F-4D0A-AC14-FC73A0330F24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549ACA-8393-4CF3-AFCD-F8315F32B353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E6C264-2A14-4CD6-83A3-AF29FBD8B958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F6E15E5-2822-42C2-81A9-43208315F454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CCB6D9-647F-4290-8C5E-49D2BF662C39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BF2C76-BC45-4241-9D40-CABE80384AB4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D9636AB-230B-4141-B3B8-340924270D08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05ED494-CCC9-4564-9EC7-8362568193DC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5182465-FC5C-41C6-BFE1-58039093E62E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2B2ACA6-8336-40C3-8710-E7376573183A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D9A4917-C2EE-4622-B071-C0AA124D72EF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6474D71-3D5C-4D45-8C84-CB7779452CEB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5DA97C9-390A-4199-AAD4-6B10FB9A32DB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A3CF2C6-A23F-4CF9-868D-B5B041712F95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8EFE2AC-F091-4B49-AF44-CA160DBF2AB0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1143D3E-4E55-40E4-8170-927212713D59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47CD497-C3B8-434D-BB2C-5530E9CE1BC6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DCDDD73-78CD-43AD-AA93-5438B23AC906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89785DE-BFD5-47E5-B07E-E13A306AB3B4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3D9C439-2E56-4F60-91AD-3E8DAD5D937C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2B4FE94-45F5-4BD6-82D3-52AAC3148D3E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3441637-A97D-40A0-95C1-F953D0B7BEB8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6C36FC1-55DC-4F44-AF3D-29D8797E7923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966C7E-8F6D-45DC-89B3-8F8F8F9FCAAB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014F3EB-391D-4D39-80CA-734014868F62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360385D-B869-4EFE-AA41-561089798FB2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D26AE24-2CDC-4474-9AEC-19DFF0B9FEAB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6DE6C22-CEEC-4C39-83C9-FC7CFE26FC89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66FF692-AC18-4C6D-8299-FD6999AD212A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9C2106D-9365-4931-A349-AE534440FC88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75EEEE6-9B6F-49B5-9AD1-60C6AA38C43B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E0F2CAE-2C75-4E1D-984A-F41A38D1172F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A1E3A6F-44EF-48FB-9E4A-F5A6D021EE79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F80161E-96B0-4AEA-80F0-A10F70403860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EA23A0-AD5E-41FF-AF08-7720766271CC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AB56775-05F6-465C-94D5-3350A5E9DA71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A54FE47-6146-41F1-BC6C-5E0B216A3FBC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332F89B-7901-4B12-B14D-A072E35FB3C6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DECCCF5-DDEB-4546-8203-AFCCC12A756D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B3047F3-E9F1-4397-8E14-175CE07E7FAA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B30EC68-4BCC-4E01-80CF-B3E081086AB2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04DF84E-ECB5-48FE-99E3-9F37A4081598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3A0EB7A-0764-43AD-B70A-C36BFC716770}" type="slidenum">
              <a:rPr/>
              <a:pPr/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CE4389F-72E7-467F-B22D-F7BB6EBB6772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798F1BC-CCDA-419C-A090-0A6725DB2196}" type="slidenum">
              <a:rPr/>
              <a:pPr/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E43D482-3DBF-4C4A-A43D-924819636FAE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8BE8E1B-2F88-4174-BFDC-8DE9A0DB3016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4F8C8B2-F3BD-435B-B798-E5BB9F61D85B}" type="slidenum">
              <a:rPr/>
              <a:pPr/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C66DDB7-52A7-44F3-B3A6-D8970B339B55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D820253-F062-42DA-B104-9C46E0E476CA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2CF4834-E90F-4F2A-9165-FF766D019567}" type="slidenum">
              <a:rPr/>
              <a:pPr/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7AB8794-EBAD-41D1-829C-61E6DD2EFA60}" type="slidenum">
              <a:rPr/>
              <a:pPr/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BEB15C7-A224-4A30-94AE-DDDC1AB6F7D6}" type="slidenum">
              <a:rPr/>
              <a:pPr/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C51CCF6-B3F1-464E-A6B9-D1FD048DFFEF}" type="slidenum">
              <a:rPr/>
              <a:pPr/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388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389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390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EDD9F8-CC3F-4EFE-B79F-036324D7BA44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  <p:sp>
        <p:nvSpPr>
          <p:cNvPr id="39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431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433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434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91D7FA-3B7B-4191-923E-1A13D0364FC2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473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476" name="PlaceHolder 3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477" name="PlaceHolder 4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C6FE42-A60D-4807-96BF-CCC44C4659E0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5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516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520" name="PlaceHolder 4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521" name="PlaceHolder 5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4731B27-301D-4595-8AC6-B97F8DB3BFAF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PlaceHolder 6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560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562" name="PlaceHolder 2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563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6D573A0-497F-4163-9EF2-EE83CECD6E9A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602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603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604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9B6CD11-3D3C-49A1-BD46-34835F2696A8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39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5925A07-3ECE-4E8B-A5C7-7E3B598BE83B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84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7520EAF-030C-488C-B9CF-3BA817FA9997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129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AC61774-4AD9-402A-A4BD-706B62D7A24E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174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113903-0E51-4100-95F1-177165711B47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218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24" name="PlaceHolder 6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225" name="PlaceHolder 7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A64988F-153E-4D81-BC00-AB4D6E40F6F9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8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264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72" name="PlaceHolder 8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&lt;piè di pagina&gt;</a:t>
            </a:r>
          </a:p>
        </p:txBody>
      </p:sp>
      <p:sp>
        <p:nvSpPr>
          <p:cNvPr id="273" name="PlaceHolder 9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3E15F4-7B36-4095-86B0-B479372D5139}" type="slidenum">
              <a:rPr lang="it-IT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‹N›</a:t>
            </a:fld>
            <a:endParaRPr lang="it-IT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10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312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magine 4"/>
          <p:cNvPicPr/>
          <p:nvPr/>
        </p:nvPicPr>
        <p:blipFill>
          <a:blip r:embed="rId15" cstate="print"/>
          <a:stretch/>
        </p:blipFill>
        <p:spPr>
          <a:xfrm>
            <a:off x="9982080" y="193320"/>
            <a:ext cx="2015280" cy="863280"/>
          </a:xfrm>
          <a:prstGeom prst="rect">
            <a:avLst/>
          </a:prstGeom>
          <a:ln w="0">
            <a:noFill/>
          </a:ln>
        </p:spPr>
      </p:pic>
      <p:pic>
        <p:nvPicPr>
          <p:cNvPr id="350" name="Immagine 5"/>
          <p:cNvPicPr/>
          <p:nvPr/>
        </p:nvPicPr>
        <p:blipFill>
          <a:blip r:embed="rId16" cstate="print"/>
          <a:stretch/>
        </p:blipFill>
        <p:spPr>
          <a:xfrm>
            <a:off x="39600" y="6325200"/>
            <a:ext cx="6639480" cy="532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irettore@galmarghine.it" TargetMode="Externa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ttangolo 4"/>
          <p:cNvSpPr/>
          <p:nvPr/>
        </p:nvSpPr>
        <p:spPr>
          <a:xfrm>
            <a:off x="6098949" y="2549226"/>
            <a:ext cx="4880021" cy="1383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C00000"/>
                </a:solidFill>
                <a:latin typeface="Calibri"/>
              </a:rPr>
              <a:t>3 AMBITI DI INTERVENTO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chemeClr val="dk1"/>
                </a:solidFill>
                <a:latin typeface="Calibri"/>
              </a:rPr>
              <a:t>Sistemi produttivi locali </a:t>
            </a:r>
            <a:endParaRPr lang="it-IT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chemeClr val="dk1"/>
                </a:solidFill>
                <a:latin typeface="Calibri"/>
              </a:rPr>
              <a:t>Inclusione sociale</a:t>
            </a:r>
            <a:endParaRPr lang="it-IT" sz="2000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latin typeface="Calibri"/>
              </a:rPr>
              <a:t>Turismo sostenibile</a:t>
            </a:r>
            <a:endParaRPr lang="it-IT" sz="2000" b="1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5" name="Rettangolo 10"/>
          <p:cNvSpPr/>
          <p:nvPr/>
        </p:nvSpPr>
        <p:spPr>
          <a:xfrm>
            <a:off x="2325960" y="1423359"/>
            <a:ext cx="7770823" cy="644877"/>
          </a:xfrm>
          <a:prstGeom prst="rect">
            <a:avLst/>
          </a:prstGeom>
          <a:solidFill>
            <a:srgbClr val="FBF4C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1"/>
              </a:spcAft>
            </a:pPr>
            <a:r>
              <a:rPr lang="it-IT" sz="3600" b="1" strike="noStrike" spc="-1" dirty="0">
                <a:solidFill>
                  <a:srgbClr val="C00000"/>
                </a:solidFill>
                <a:highlight>
                  <a:srgbClr val="FBF4CB"/>
                </a:highlight>
                <a:latin typeface="Calibri"/>
              </a:rPr>
              <a:t>IL PIANO D’AZIONE DEL GAL MARGHINE</a:t>
            </a:r>
            <a:endParaRPr lang="it-IT" sz="3600" b="0" strike="noStrike" spc="-1">
              <a:solidFill>
                <a:srgbClr val="C00000"/>
              </a:solidFill>
              <a:highlight>
                <a:srgbClr val="FBF4CB"/>
              </a:highlight>
              <a:latin typeface="Calibri"/>
              <a:cs typeface="Calibri"/>
            </a:endParaRPr>
          </a:p>
        </p:txBody>
      </p:sp>
      <p:sp>
        <p:nvSpPr>
          <p:cNvPr id="648" name="Text Box 2"/>
          <p:cNvSpPr/>
          <p:nvPr/>
        </p:nvSpPr>
        <p:spPr>
          <a:xfrm rot="21020400">
            <a:off x="1503796" y="2902021"/>
            <a:ext cx="3989963" cy="1519827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softEdge rad="1270080"/>
          </a:effectLst>
          <a:scene3d>
            <a:camera prst="orthographicFront"/>
            <a:lightRig rig="threePt" dir="t"/>
          </a:scene3d>
          <a:sp3d>
            <a:bevelT w="46355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numCol="1" spcCol="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C00000"/>
                </a:solidFill>
                <a:latin typeface="Calibri"/>
              </a:rPr>
              <a:t>DOTAZIONE FINANZIARIA</a:t>
            </a:r>
            <a:r>
              <a:rPr lang="it-IT" sz="2400" b="1" spc="-1" dirty="0">
                <a:solidFill>
                  <a:srgbClr val="C00000"/>
                </a:solidFill>
                <a:latin typeface="Calibri"/>
              </a:rPr>
              <a:t> </a:t>
            </a: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C00000"/>
                </a:solidFill>
                <a:latin typeface="Calibri"/>
              </a:rPr>
              <a:t>2014-2020</a:t>
            </a:r>
            <a:endParaRPr lang="it-IT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5C513F"/>
                </a:solidFill>
                <a:latin typeface="Calibri"/>
              </a:rPr>
              <a:t>€</a:t>
            </a:r>
            <a:r>
              <a:rPr lang="it-IT" sz="2400" b="1" strike="noStrike" spc="-1" dirty="0">
                <a:solidFill>
                  <a:schemeClr val="lt1">
                    <a:lumMod val="50000"/>
                  </a:schemeClr>
                </a:solidFill>
                <a:latin typeface="Calibri"/>
              </a:rPr>
              <a:t> </a:t>
            </a:r>
            <a:r>
              <a:rPr lang="it-IT" sz="2400" b="1" spc="-1" dirty="0">
                <a:solidFill>
                  <a:srgbClr val="5C513F"/>
                </a:solidFill>
                <a:ea typeface="+mn-lt"/>
                <a:cs typeface="+mn-lt"/>
              </a:rPr>
              <a:t>554.324,40</a:t>
            </a:r>
            <a:endParaRPr lang="it-IT" sz="2400" b="1" strike="noStrike" spc="-1">
              <a:solidFill>
                <a:srgbClr val="5C513F"/>
              </a:solidFill>
              <a:latin typeface="Calibri"/>
              <a:cs typeface="Calibri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5566410" cy="524510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4F9D2C-0DFD-FA3D-9163-5EDB779DE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28B65FD-CAAB-245F-A428-BCEEAF9809AF}"/>
              </a:ext>
            </a:extLst>
          </p:cNvPr>
          <p:cNvSpPr/>
          <p:nvPr/>
        </p:nvSpPr>
        <p:spPr>
          <a:xfrm>
            <a:off x="2555" y="-28754"/>
            <a:ext cx="12292641" cy="6886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28B65FD-CAAB-245F-A428-BCEEAF9809AF}"/>
              </a:ext>
            </a:extLst>
          </p:cNvPr>
          <p:cNvSpPr/>
          <p:nvPr/>
        </p:nvSpPr>
        <p:spPr>
          <a:xfrm>
            <a:off x="2555" y="-28754"/>
            <a:ext cx="12292641" cy="6886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4" name="Immagine 3" descr="Immagine che contiene aria aperta, vestiti, erba, persona&#10;&#10;Descrizione generata automaticamente">
            <a:extLst>
              <a:ext uri="{FF2B5EF4-FFF2-40B4-BE49-F238E27FC236}">
                <a16:creationId xmlns:a16="http://schemas.microsoft.com/office/drawing/2014/main" id="{7BDBD901-3E00-AFAD-00FB-E5AD793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" y="-28755"/>
            <a:ext cx="5996014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C34A9F46-7006-C7FD-4FBF-3FC9DCC2E583}"/>
              </a:ext>
            </a:extLst>
          </p:cNvPr>
          <p:cNvSpPr>
            <a:spLocks noGrp="1"/>
          </p:cNvSpPr>
          <p:nvPr/>
        </p:nvSpPr>
        <p:spPr>
          <a:xfrm>
            <a:off x="6360364" y="1438186"/>
            <a:ext cx="5457825" cy="2422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2500" dirty="0">
                <a:latin typeface="Aptos"/>
                <a:ea typeface="+mj-lt"/>
                <a:cs typeface="+mj-lt"/>
              </a:rPr>
              <a:t>BANDO PUBBLICO PER L’AMMISSIONE AI FINANZIAMENTI </a:t>
            </a:r>
            <a:br>
              <a:rPr lang="it-IT" sz="2500" dirty="0">
                <a:latin typeface="Aptos"/>
                <a:ea typeface="+mj-lt"/>
                <a:cs typeface="+mj-lt"/>
              </a:rPr>
            </a:br>
            <a:br>
              <a:rPr lang="it-IT" sz="2500" dirty="0">
                <a:latin typeface="Aptos"/>
                <a:ea typeface="+mj-lt"/>
                <a:cs typeface="+mj-lt"/>
              </a:rPr>
            </a:br>
            <a:r>
              <a:rPr lang="it-IT" sz="2500" dirty="0">
                <a:latin typeface="Aptos"/>
                <a:ea typeface="+mj-lt"/>
                <a:cs typeface="+mj-lt"/>
              </a:rPr>
              <a:t>“EDUCARE LE NUOVE GENERAZIONI A UN’ALIMENTAZIONE LOCALE E SOSTENIBILE”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20843D31-BBE5-58DE-B437-B8EF49A9A9A2}"/>
              </a:ext>
            </a:extLst>
          </p:cNvPr>
          <p:cNvSpPr>
            <a:spLocks noGrp="1"/>
          </p:cNvSpPr>
          <p:nvPr/>
        </p:nvSpPr>
        <p:spPr>
          <a:xfrm>
            <a:off x="6576503" y="4397885"/>
            <a:ext cx="5026025" cy="1128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latin typeface="Aptos"/>
                <a:ea typeface="+mn-lt"/>
                <a:cs typeface="+mn-lt"/>
              </a:rPr>
              <a:t>Programma di Sviluppo Rurale</a:t>
            </a:r>
            <a:br>
              <a:rPr lang="it-IT" dirty="0">
                <a:latin typeface="Aptos"/>
                <a:ea typeface="+mn-lt"/>
                <a:cs typeface="+mn-lt"/>
              </a:rPr>
            </a:br>
            <a:r>
              <a:rPr lang="it-IT" dirty="0">
                <a:latin typeface="Aptos"/>
                <a:ea typeface="+mn-lt"/>
                <a:cs typeface="+mn-lt"/>
              </a:rPr>
              <a:t> della Sardegna 2014-2022</a:t>
            </a:r>
            <a:endParaRPr lang="it-IT">
              <a:latin typeface="Aptos"/>
            </a:endParaRPr>
          </a:p>
          <a:p>
            <a:pPr marL="0" indent="0" algn="ctr">
              <a:buNone/>
            </a:pPr>
            <a:r>
              <a:rPr lang="it-IT" err="1">
                <a:latin typeface="Aptos"/>
                <a:ea typeface="+mn-lt"/>
                <a:cs typeface="+mn-lt"/>
              </a:rPr>
              <a:t>PdA</a:t>
            </a:r>
            <a:r>
              <a:rPr lang="it-IT" dirty="0">
                <a:latin typeface="Aptos"/>
                <a:ea typeface="+mn-lt"/>
                <a:cs typeface="+mn-lt"/>
              </a:rPr>
              <a:t> GAL </a:t>
            </a:r>
            <a:r>
              <a:rPr lang="it-IT" err="1">
                <a:latin typeface="Aptos"/>
                <a:ea typeface="+mn-lt"/>
                <a:cs typeface="+mn-lt"/>
              </a:rPr>
              <a:t>Marghine</a:t>
            </a:r>
            <a:endParaRPr lang="it-IT">
              <a:latin typeface="Aptos"/>
            </a:endParaRPr>
          </a:p>
        </p:txBody>
      </p:sp>
      <p:pic>
        <p:nvPicPr>
          <p:cNvPr id="9" name="Immagine 8" descr="Immagine che contiene testo, Carattere, logo, design&#10;&#10;Descrizione generata automaticamente">
            <a:extLst>
              <a:ext uri="{FF2B5EF4-FFF2-40B4-BE49-F238E27FC236}">
                <a16:creationId xmlns:a16="http://schemas.microsoft.com/office/drawing/2014/main" id="{33567838-8DC0-BCA2-73EF-699BC5C34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07" r="-1481" b="14684"/>
          <a:stretch/>
        </p:blipFill>
        <p:spPr>
          <a:xfrm>
            <a:off x="7519359" y="137395"/>
            <a:ext cx="2888869" cy="1095709"/>
          </a:xfrm>
          <a:prstGeom prst="rect">
            <a:avLst/>
          </a:prstGeom>
        </p:spPr>
      </p:pic>
      <p:pic>
        <p:nvPicPr>
          <p:cNvPr id="10" name="Immagine 9" descr="Immagine che contiene testo, logo, simbolo, emblema&#10;&#10;Descrizione generata automaticamente">
            <a:extLst>
              <a:ext uri="{FF2B5EF4-FFF2-40B4-BE49-F238E27FC236}">
                <a16:creationId xmlns:a16="http://schemas.microsoft.com/office/drawing/2014/main" id="{E41A787D-F1FD-5325-B4F2-E16FDBFAF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349" y="5652097"/>
            <a:ext cx="3105511" cy="946660"/>
          </a:xfrm>
          <a:prstGeom prst="rect">
            <a:avLst/>
          </a:prstGeom>
        </p:spPr>
      </p:pic>
      <p:pic>
        <p:nvPicPr>
          <p:cNvPr id="11" name="Immagine 10" descr="Immagine che contiene testo, logo, biglietto da visita, Carattere&#10;&#10;Descrizione generata automaticamente">
            <a:extLst>
              <a:ext uri="{FF2B5EF4-FFF2-40B4-BE49-F238E27FC236}">
                <a16:creationId xmlns:a16="http://schemas.microsoft.com/office/drawing/2014/main" id="{B271614A-683A-AD13-547E-B74E860D8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6208" y="5684447"/>
            <a:ext cx="2918605" cy="959341"/>
          </a:xfrm>
          <a:prstGeom prst="rect">
            <a:avLst/>
          </a:prstGeom>
        </p:spPr>
      </p:pic>
      <p:sp>
        <p:nvSpPr>
          <p:cNvPr id="12" name="CasellaDiTesto 7">
            <a:extLst>
              <a:ext uri="{FF2B5EF4-FFF2-40B4-BE49-F238E27FC236}">
                <a16:creationId xmlns:a16="http://schemas.microsoft.com/office/drawing/2014/main" id="{1DD88568-D82A-74CA-1765-6EEEB5FC3F4C}"/>
              </a:ext>
            </a:extLst>
          </p:cNvPr>
          <p:cNvSpPr txBox="1"/>
          <p:nvPr/>
        </p:nvSpPr>
        <p:spPr>
          <a:xfrm>
            <a:off x="7700514" y="3861759"/>
            <a:ext cx="2786332" cy="3231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>
                <a:solidFill>
                  <a:srgbClr val="373545"/>
                </a:solidFill>
              </a:rPr>
              <a:t>INTERVENTO 19.2.16.9.2.1.1​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Rettangolo 9"/>
          <p:cNvSpPr/>
          <p:nvPr/>
        </p:nvSpPr>
        <p:spPr>
          <a:xfrm>
            <a:off x="646981" y="1377061"/>
            <a:ext cx="10911065" cy="1122103"/>
          </a:xfrm>
          <a:prstGeom prst="roundRect">
            <a:avLst/>
          </a:prstGeom>
          <a:solidFill>
            <a:srgbClr val="FBFCB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spc="-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Il Capofila/legale rappresentante dell’aggregazione col mandato collettivo speciale compila e trasmette la domanda di pagamento on-line all’Organismo Pagatore utilizzando il Sistema Informativo Agricolo Nazionale (SIAN)</a:t>
            </a:r>
            <a:endParaRPr lang="it-IT" dirty="0">
              <a:latin typeface="Aptos"/>
              <a:ea typeface="Calibri"/>
              <a:cs typeface="Calibri"/>
            </a:endParaRPr>
          </a:p>
        </p:txBody>
      </p:sp>
      <p:sp>
        <p:nvSpPr>
          <p:cNvPr id="699" name="Rettangolo 8"/>
          <p:cNvSpPr/>
          <p:nvPr/>
        </p:nvSpPr>
        <p:spPr>
          <a:xfrm>
            <a:off x="3603751" y="2693257"/>
            <a:ext cx="201165" cy="313786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914400">
              <a:lnSpc>
                <a:spcPts val="1400"/>
              </a:lnSpc>
              <a:spcBef>
                <a:spcPts val="601"/>
              </a:spcBef>
              <a:spcAft>
                <a:spcPts val="601"/>
              </a:spcAft>
            </a:pPr>
            <a:endParaRPr lang="it-IT" sz="2000" b="0" strike="noStrike" spc="-1">
              <a:solidFill>
                <a:schemeClr val="dk1"/>
              </a:solidFill>
              <a:latin typeface="Aptos"/>
              <a:ea typeface="Calibri"/>
            </a:endParaRPr>
          </a:p>
        </p:txBody>
      </p:sp>
      <p:sp>
        <p:nvSpPr>
          <p:cNvPr id="700" name="Rettangolo 12"/>
          <p:cNvSpPr/>
          <p:nvPr/>
        </p:nvSpPr>
        <p:spPr>
          <a:xfrm>
            <a:off x="685662" y="2902394"/>
            <a:ext cx="3902040" cy="7815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000" b="0" strike="noStrike" spc="-1" dirty="0">
                <a:solidFill>
                  <a:srgbClr val="000000"/>
                </a:solidFill>
                <a:latin typeface="Aptos"/>
                <a:ea typeface="Calibri"/>
              </a:rPr>
              <a:t>Contributo massimo concedibile</a:t>
            </a:r>
            <a:r>
              <a:rPr lang="it-IT" sz="2000" spc="-1" dirty="0">
                <a:solidFill>
                  <a:srgbClr val="000000"/>
                </a:solidFill>
                <a:latin typeface="Aptos"/>
                <a:ea typeface="Calibri"/>
              </a:rPr>
              <a:t> </a:t>
            </a:r>
            <a:endParaRPr lang="it-IT" sz="2000" b="0" strike="noStrike" spc="-1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000" b="1" strike="noStrike" spc="-1" dirty="0">
                <a:solidFill>
                  <a:srgbClr val="000000"/>
                </a:solidFill>
                <a:latin typeface="Aptos"/>
                <a:ea typeface="Calibri"/>
              </a:rPr>
              <a:t>€</a:t>
            </a:r>
            <a:r>
              <a:rPr lang="it-IT" sz="2000" b="1" spc="-1" dirty="0">
                <a:solidFill>
                  <a:srgbClr val="000000"/>
                </a:solidFill>
                <a:latin typeface="Aptos"/>
                <a:ea typeface="Calibri"/>
              </a:rPr>
              <a:t>.250.000,00 </a:t>
            </a:r>
            <a:endParaRPr lang="it-IT" sz="20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701" name="Rettangolo 15"/>
          <p:cNvSpPr/>
          <p:nvPr/>
        </p:nvSpPr>
        <p:spPr>
          <a:xfrm>
            <a:off x="5010434" y="3204320"/>
            <a:ext cx="2551179" cy="2800005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Non essendo previste </a:t>
            </a:r>
            <a:r>
              <a:rPr lang="it-IT" sz="200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spese di investimento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 </a:t>
            </a:r>
            <a:b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</a:br>
            <a:r>
              <a:rPr lang="it-IT" sz="20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non è possibile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presentare domanda di pagamento dell’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anticipazione</a:t>
            </a:r>
            <a:endParaRPr lang="it-IT" b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702" name="Rettangolo 16"/>
          <p:cNvSpPr/>
          <p:nvPr/>
        </p:nvSpPr>
        <p:spPr>
          <a:xfrm>
            <a:off x="965504" y="3986757"/>
            <a:ext cx="3341281" cy="1803141"/>
          </a:xfrm>
          <a:prstGeom prst="roundRect">
            <a:avLst/>
          </a:prstGeom>
          <a:solidFill>
            <a:srgbClr val="95F7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b="0" strike="noStrike" spc="-1" dirty="0">
                <a:solidFill>
                  <a:schemeClr val="dk1"/>
                </a:solidFill>
                <a:latin typeface="Aptos"/>
                <a:ea typeface="Calibri"/>
              </a:rPr>
              <a:t>Possono essere richiesti massimo 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Calibri"/>
              </a:rPr>
              <a:t>tre </a:t>
            </a:r>
            <a:r>
              <a:rPr lang="it-IT" sz="20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SAL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Calibri"/>
              </a:rPr>
              <a:t> </a:t>
            </a:r>
            <a:endParaRPr lang="it-IT" sz="2000" spc="-1">
              <a:solidFill>
                <a:schemeClr val="dk1"/>
              </a:solidFill>
              <a:latin typeface="Aptos"/>
              <a:ea typeface="Calibri"/>
            </a:endParaRPr>
          </a:p>
          <a:p>
            <a:pPr algn="ctr"/>
            <a:r>
              <a:rPr lang="it-IT" sz="20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30% 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Calibri"/>
              </a:rPr>
              <a:t>- 50%</a:t>
            </a:r>
            <a:r>
              <a:rPr lang="it-IT" sz="20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 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Calibri"/>
              </a:rPr>
              <a:t>- </a:t>
            </a:r>
            <a:r>
              <a:rPr lang="it-IT" sz="20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80%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Calibri"/>
              </a:rPr>
              <a:t> </a:t>
            </a:r>
            <a:endParaRPr lang="it-IT" sz="2000" b="0" strike="noStrike" spc="-1">
              <a:solidFill>
                <a:schemeClr val="dk1"/>
              </a:solidFill>
              <a:latin typeface="Aptos"/>
            </a:endParaRPr>
          </a:p>
          <a:p>
            <a:pPr algn="ctr"/>
            <a:r>
              <a:rPr lang="it-IT" sz="2000" b="0" strike="noStrike" spc="-1" dirty="0">
                <a:solidFill>
                  <a:schemeClr val="dk1"/>
                </a:solidFill>
                <a:latin typeface="Aptos"/>
                <a:ea typeface="Calibri"/>
              </a:rPr>
              <a:t>+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Calibri"/>
              </a:rPr>
              <a:t> </a:t>
            </a:r>
            <a:endParaRPr lang="it-IT" sz="2000" b="0" strike="noStrike" spc="-1">
              <a:solidFill>
                <a:srgbClr val="0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Saldo finale</a:t>
            </a:r>
            <a:endParaRPr lang="it-IT" sz="20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705" name="Rettangolo 10"/>
          <p:cNvSpPr/>
          <p:nvPr/>
        </p:nvSpPr>
        <p:spPr>
          <a:xfrm>
            <a:off x="7837073" y="3879635"/>
            <a:ext cx="3577198" cy="1462622"/>
          </a:xfrm>
          <a:prstGeom prst="roundRect">
            <a:avLst/>
          </a:prstGeom>
          <a:solidFill>
            <a:srgbClr val="E85E1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b="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Ogni soggetto può </a:t>
            </a:r>
            <a:r>
              <a:rPr lang="it-IT" sz="2000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partecipare come partner a </a:t>
            </a:r>
            <a:r>
              <a:rPr lang="it-IT" sz="200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una </a:t>
            </a:r>
            <a:r>
              <a:rPr lang="it-IT" sz="2000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sola aggregazione a valere sul presente bando.</a:t>
            </a:r>
            <a:endParaRPr lang="it-IT" sz="2000" dirty="0"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86EA505B-FE36-41F8-E94F-0DCF811F02BF}"/>
              </a:ext>
            </a:extLst>
          </p:cNvPr>
          <p:cNvSpPr/>
          <p:nvPr/>
        </p:nvSpPr>
        <p:spPr>
          <a:xfrm>
            <a:off x="3044829" y="388190"/>
            <a:ext cx="6113354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MODALITA’ DI FINANZIAMENTO</a:t>
            </a:r>
            <a:endParaRPr lang="it-IT" sz="3000" spc="-1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6200955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B376F7-49C3-6144-3939-1E73642C4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" grpId="0" animBg="1"/>
      <p:bldP spid="70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Rettangolo 8"/>
          <p:cNvSpPr/>
          <p:nvPr/>
        </p:nvSpPr>
        <p:spPr>
          <a:xfrm>
            <a:off x="3675638" y="3588120"/>
            <a:ext cx="201165" cy="309055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ts val="1400"/>
              </a:lnSpc>
              <a:spcBef>
                <a:spcPts val="601"/>
              </a:spcBef>
              <a:spcAft>
                <a:spcPts val="601"/>
              </a:spcAft>
            </a:pPr>
            <a:endParaRPr lang="it-IT" sz="1800" b="0" strike="noStrike" spc="-1">
              <a:solidFill>
                <a:schemeClr val="dk1"/>
              </a:solidFill>
              <a:latin typeface="Aptos"/>
              <a:ea typeface="Calibri"/>
            </a:endParaRPr>
          </a:p>
        </p:txBody>
      </p:sp>
      <p:sp>
        <p:nvSpPr>
          <p:cNvPr id="710" name="Rettangolo 15"/>
          <p:cNvSpPr/>
          <p:nvPr/>
        </p:nvSpPr>
        <p:spPr>
          <a:xfrm>
            <a:off x="8236893" y="1645780"/>
            <a:ext cx="3367284" cy="2041504"/>
          </a:xfrm>
          <a:prstGeom prst="roundRect">
            <a:avLst/>
          </a:prstGeom>
          <a:solidFill>
            <a:srgbClr val="95F7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it-IT" sz="2000" b="1" strike="noStrike" spc="-1" dirty="0">
                <a:solidFill>
                  <a:schemeClr val="dk1"/>
                </a:solidFill>
                <a:latin typeface="Aptos"/>
              </a:rPr>
              <a:t>Spese generali</a:t>
            </a:r>
            <a:r>
              <a:rPr lang="it-IT" sz="2400" b="1" spc="-1" dirty="0">
                <a:solidFill>
                  <a:schemeClr val="dk1"/>
                </a:solidFill>
                <a:latin typeface="Aptos"/>
              </a:rPr>
              <a:t> </a:t>
            </a:r>
            <a:endParaRPr lang="it-IT" sz="2400" b="0" strike="noStrike" spc="-1" dirty="0">
              <a:solidFill>
                <a:srgbClr val="000000"/>
              </a:solidFill>
              <a:latin typeface="Aptos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chemeClr val="dk1"/>
                </a:solidFill>
                <a:latin typeface="Aptos"/>
              </a:rPr>
              <a:t>Direttamente collegate alle spese per la realizzazione degli investimenti</a:t>
            </a:r>
            <a:endParaRPr lang="it-IT" sz="1800" b="0" strike="noStrike" spc="-1" dirty="0">
              <a:solidFill>
                <a:srgbClr val="000000"/>
              </a:solidFill>
              <a:latin typeface="Aptos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i="1" strike="noStrike" spc="-1" dirty="0">
                <a:solidFill>
                  <a:schemeClr val="dk1"/>
                </a:solidFill>
                <a:latin typeface="Aptos"/>
              </a:rPr>
              <a:t>MAX </a:t>
            </a:r>
            <a:r>
              <a:rPr lang="it-IT" i="1" spc="-1" dirty="0">
                <a:solidFill>
                  <a:schemeClr val="dk1"/>
                </a:solidFill>
                <a:latin typeface="Aptos"/>
              </a:rPr>
              <a:t>5</a:t>
            </a:r>
            <a:r>
              <a:rPr lang="it-IT" sz="1800" b="0" i="1" strike="noStrike" spc="-1" dirty="0">
                <a:solidFill>
                  <a:schemeClr val="dk1"/>
                </a:solidFill>
                <a:latin typeface="Aptos"/>
              </a:rPr>
              <a:t>% degli investimenti ammessi a contributo</a:t>
            </a:r>
            <a:endParaRPr lang="it-IT" sz="18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711" name="Rettangolo 6"/>
          <p:cNvSpPr/>
          <p:nvPr/>
        </p:nvSpPr>
        <p:spPr>
          <a:xfrm>
            <a:off x="543731" y="4388857"/>
            <a:ext cx="11212987" cy="1588685"/>
          </a:xfrm>
          <a:prstGeom prst="roundRect">
            <a:avLst/>
          </a:prstGeom>
          <a:solidFill>
            <a:srgbClr val="FBFCB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I costi per il </a:t>
            </a:r>
            <a:r>
              <a:rPr lang="it-IT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personale dipendente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fanno riferimento ai vigenti contratti collettivi nazionali</a:t>
            </a:r>
            <a:endParaRPr lang="it-IT" dirty="0">
              <a:solidFill>
                <a:schemeClr val="dk1"/>
              </a:solidFill>
              <a:latin typeface="Aptos"/>
            </a:endParaRPr>
          </a:p>
          <a:p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Tutte le spese devono essere supportate da </a:t>
            </a:r>
            <a:r>
              <a:rPr lang="it-IT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almeno tre preventivi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, fatture, relativi contratti, convenzioni, ordine di fornitura</a:t>
            </a:r>
            <a:endParaRPr lang="it-IT" dirty="0">
              <a:solidFill>
                <a:schemeClr val="dk1"/>
              </a:solidFill>
              <a:latin typeface="Aptos"/>
            </a:endParaRPr>
          </a:p>
          <a:p>
            <a:pPr>
              <a:lnSpc>
                <a:spcPct val="150000"/>
              </a:lnSpc>
            </a:pPr>
            <a:r>
              <a:rPr lang="it-IT" b="1" spc="-1" dirty="0">
                <a:solidFill>
                  <a:schemeClr val="dk1"/>
                </a:solidFill>
                <a:latin typeface="Aptos"/>
              </a:rPr>
              <a:t>IVA, interessi passivi e polizze assicurative per danni a terzi sono</a:t>
            </a:r>
            <a:r>
              <a:rPr lang="it-IT" b="1" strike="noStrike" spc="-1" dirty="0">
                <a:solidFill>
                  <a:schemeClr val="dk1"/>
                </a:solidFill>
                <a:latin typeface="Aptos"/>
              </a:rPr>
              <a:t> </a:t>
            </a:r>
            <a:r>
              <a:rPr lang="it-IT" b="1" spc="-1" dirty="0">
                <a:solidFill>
                  <a:schemeClr val="dk1"/>
                </a:solidFill>
                <a:latin typeface="Aptos"/>
              </a:rPr>
              <a:t>esclusi</a:t>
            </a:r>
            <a:r>
              <a:rPr lang="it-IT" b="1" strike="noStrike" spc="-1" dirty="0">
                <a:solidFill>
                  <a:schemeClr val="dk1"/>
                </a:solidFill>
                <a:latin typeface="Aptos"/>
              </a:rPr>
              <a:t> dalle spese </a:t>
            </a:r>
            <a:r>
              <a:rPr lang="it-IT" b="1" spc="-1" dirty="0">
                <a:solidFill>
                  <a:schemeClr val="dk1"/>
                </a:solidFill>
                <a:latin typeface="Aptos"/>
              </a:rPr>
              <a:t>ammissibili</a:t>
            </a:r>
            <a:endParaRPr lang="it-IT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47C15074-EAC7-C879-6034-194FF7D72A72}"/>
              </a:ext>
            </a:extLst>
          </p:cNvPr>
          <p:cNvSpPr/>
          <p:nvPr/>
        </p:nvSpPr>
        <p:spPr>
          <a:xfrm>
            <a:off x="3605547" y="201284"/>
            <a:ext cx="4733128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 SPESE AMMISSIBILI</a:t>
            </a:r>
            <a:endParaRPr lang="it-IT" sz="3000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6244087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8882D9D-27E9-56D1-B54E-0751C827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Rettangolo 12"/>
          <p:cNvSpPr/>
          <p:nvPr/>
        </p:nvSpPr>
        <p:spPr>
          <a:xfrm>
            <a:off x="543733" y="1075859"/>
            <a:ext cx="7364189" cy="3199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chemeClr val="dk1"/>
                </a:solidFill>
                <a:latin typeface="Aptos"/>
              </a:rPr>
              <a:t>Costi relativi alla realizzazione del progetto</a:t>
            </a:r>
            <a:endParaRPr lang="it-IT" sz="2000" b="0" strike="noStrike" spc="-1" dirty="0">
              <a:solidFill>
                <a:schemeClr val="dk1"/>
              </a:solidFill>
              <a:latin typeface="Aptos"/>
            </a:endParaRPr>
          </a:p>
          <a:p>
            <a:pPr marL="285750" indent="-285750"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chemeClr val="dk1"/>
                </a:solidFill>
                <a:latin typeface="Aptos"/>
              </a:rPr>
              <a:t>Spese del personale + Missioni e trasferte</a:t>
            </a:r>
          </a:p>
          <a:p>
            <a:pPr marL="285750" indent="-285750"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chemeClr val="dk1"/>
                </a:solidFill>
                <a:latin typeface="Aptos"/>
              </a:rPr>
              <a:t>Consulenze esterne</a:t>
            </a:r>
          </a:p>
          <a:p>
            <a:pPr marL="285750" indent="-285750"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Spese per attività di informazione, animazione territoriale, divulgazione e trasferimento dei risultati</a:t>
            </a:r>
            <a:endParaRPr lang="it-IT" spc="-1" dirty="0">
              <a:solidFill>
                <a:schemeClr val="dk1"/>
              </a:solidFill>
              <a:latin typeface="Aptos"/>
              <a:ea typeface="Calibri"/>
              <a:cs typeface="Calibri"/>
            </a:endParaRPr>
          </a:p>
          <a:p>
            <a:pPr marL="285750" indent="-285750"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Spese per la formazione del personale</a:t>
            </a:r>
          </a:p>
          <a:p>
            <a:pPr marL="285750" indent="-285750"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Strumenti e attrezzature impiegate nella realizzazione del progetto e divulgazione</a:t>
            </a:r>
            <a:endParaRPr lang="it-IT" spc="-1" dirty="0">
              <a:solidFill>
                <a:schemeClr val="dk1"/>
              </a:solidFill>
              <a:latin typeface="Aptos"/>
              <a:ea typeface="Calibri"/>
              <a:cs typeface="Calibri"/>
            </a:endParaRPr>
          </a:p>
          <a:p>
            <a:pPr marL="285750" indent="-285750">
              <a:buClr>
                <a:srgbClr val="000000"/>
              </a:buClr>
              <a:buFont typeface="Arial"/>
              <a:buChar char="•"/>
            </a:pP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Acquisizione </a:t>
            </a:r>
            <a:r>
              <a:rPr lang="it-IT" sz="1800" b="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di 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beni </a:t>
            </a:r>
            <a:r>
              <a:rPr lang="it-IT" sz="1800" b="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e 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servizi funzionali alla realizzazione </a:t>
            </a:r>
            <a:r>
              <a:rPr lang="it-IT" sz="1800" b="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del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progetto</a:t>
            </a:r>
            <a:endParaRPr lang="it-IT" sz="1800" b="0" strike="noStrike" spc="-1" dirty="0">
              <a:solidFill>
                <a:schemeClr val="dk1"/>
              </a:solidFill>
              <a:latin typeface="Aptos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 animBg="1"/>
      <p:bldP spid="711" grpId="0" animBg="1"/>
      <p:bldP spid="3" grpId="0" animBg="1"/>
      <p:bldP spid="7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Rettangolo 8"/>
          <p:cNvSpPr/>
          <p:nvPr/>
        </p:nvSpPr>
        <p:spPr>
          <a:xfrm>
            <a:off x="3684240" y="3588120"/>
            <a:ext cx="1839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914400">
              <a:lnSpc>
                <a:spcPts val="1400"/>
              </a:lnSpc>
              <a:spcBef>
                <a:spcPts val="601"/>
              </a:spcBef>
              <a:spcAft>
                <a:spcPts val="601"/>
              </a:spcAft>
            </a:pPr>
            <a:endParaRPr lang="it-IT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D4FB5751-42E2-65EC-209E-5C0C2E9FB228}"/>
              </a:ext>
            </a:extLst>
          </p:cNvPr>
          <p:cNvSpPr/>
          <p:nvPr/>
        </p:nvSpPr>
        <p:spPr>
          <a:xfrm>
            <a:off x="2872300" y="258794"/>
            <a:ext cx="6185242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PRINCIPI E CRITERI DI SELEZIONE</a:t>
            </a:r>
            <a:endParaRPr lang="it-IT" sz="3000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6" b="-2055"/>
          <a:stretch/>
        </p:blipFill>
        <p:spPr bwMode="auto">
          <a:xfrm>
            <a:off x="77638" y="5697747"/>
            <a:ext cx="3193138" cy="535286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DED4B57-45A4-E10B-550B-B316AB858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48DA39A5-091B-C5B3-0775-0379ABB4F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373" b="255"/>
          <a:stretch/>
        </p:blipFill>
        <p:spPr>
          <a:xfrm>
            <a:off x="3620399" y="1104003"/>
            <a:ext cx="8256811" cy="5613300"/>
          </a:xfrm>
          <a:prstGeom prst="rect">
            <a:avLst/>
          </a:prstGeom>
        </p:spPr>
      </p:pic>
      <p:sp>
        <p:nvSpPr>
          <p:cNvPr id="715" name="Rettangolo 4"/>
          <p:cNvSpPr/>
          <p:nvPr/>
        </p:nvSpPr>
        <p:spPr>
          <a:xfrm>
            <a:off x="519004" y="2205442"/>
            <a:ext cx="2484706" cy="2773619"/>
          </a:xfrm>
          <a:prstGeom prst="roundRect">
            <a:avLst/>
          </a:prstGeom>
          <a:solidFill>
            <a:srgbClr val="C3F3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Aft>
                <a:spcPts val="601"/>
              </a:spcAft>
            </a:pPr>
            <a:r>
              <a:rPr lang="it-IT" sz="22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Principio</a:t>
            </a:r>
            <a:r>
              <a:rPr lang="it-IT" sz="2200" b="1" spc="-1" dirty="0">
                <a:solidFill>
                  <a:schemeClr val="dk1"/>
                </a:solidFill>
                <a:latin typeface="Aptos"/>
                <a:ea typeface="Calibri"/>
              </a:rPr>
              <a:t> </a:t>
            </a:r>
            <a:endParaRPr lang="it-IT">
              <a:solidFill>
                <a:schemeClr val="dk1"/>
              </a:solidFill>
              <a:latin typeface="Aptos"/>
              <a:ea typeface="Calibri"/>
            </a:endParaRPr>
          </a:p>
          <a:p>
            <a:pPr algn="ctr">
              <a:spcAft>
                <a:spcPts val="601"/>
              </a:spcAft>
            </a:pPr>
            <a:r>
              <a:rPr lang="it-IT" sz="22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di</a:t>
            </a:r>
            <a:r>
              <a:rPr lang="it-IT" sz="2200" b="1" spc="-1" dirty="0">
                <a:solidFill>
                  <a:schemeClr val="dk1"/>
                </a:solidFill>
                <a:latin typeface="Aptos"/>
                <a:ea typeface="Calibri"/>
              </a:rPr>
              <a:t> </a:t>
            </a:r>
            <a:endParaRPr lang="it-IT">
              <a:solidFill>
                <a:schemeClr val="dk1"/>
              </a:solidFill>
              <a:latin typeface="Aptos"/>
              <a:ea typeface="Calibri"/>
            </a:endParaRPr>
          </a:p>
          <a:p>
            <a:pPr algn="ctr">
              <a:spcAft>
                <a:spcPts val="601"/>
              </a:spcAft>
            </a:pPr>
            <a:r>
              <a:rPr lang="it-IT" sz="2200" b="1" spc="-1" dirty="0">
                <a:solidFill>
                  <a:schemeClr val="dk1"/>
                </a:solidFill>
                <a:latin typeface="Aptos"/>
                <a:ea typeface="Calibri"/>
              </a:rPr>
              <a:t>selezione</a:t>
            </a:r>
            <a:endParaRPr lang="it-IT">
              <a:solidFill>
                <a:schemeClr val="dk1"/>
              </a:solidFill>
              <a:latin typeface="Aptos"/>
              <a:ea typeface="Calibri"/>
              <a:cs typeface="Calibri"/>
            </a:endParaRPr>
          </a:p>
          <a:p>
            <a:pPr algn="ctr">
              <a:spcAft>
                <a:spcPts val="601"/>
              </a:spcAft>
            </a:pPr>
            <a:r>
              <a:rPr lang="it-IT" sz="2200" spc="-1" dirty="0">
                <a:solidFill>
                  <a:schemeClr val="dk1"/>
                </a:solidFill>
                <a:latin typeface="Aptos"/>
                <a:ea typeface="Calibri"/>
              </a:rPr>
              <a:t>Caratteristiche</a:t>
            </a:r>
            <a:r>
              <a:rPr lang="it-IT" sz="22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 </a:t>
            </a:r>
            <a:endParaRPr lang="it-IT">
              <a:solidFill>
                <a:schemeClr val="dk1"/>
              </a:solidFill>
              <a:latin typeface="Aptos"/>
              <a:ea typeface="+mn-lt"/>
              <a:cs typeface="+mn-lt"/>
            </a:endParaRPr>
          </a:p>
          <a:p>
            <a:pPr algn="ctr">
              <a:spcAft>
                <a:spcPts val="601"/>
              </a:spcAft>
            </a:pPr>
            <a:r>
              <a:rPr lang="it-IT" sz="22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del </a:t>
            </a:r>
            <a:endParaRPr lang="it-IT">
              <a:solidFill>
                <a:schemeClr val="dk1"/>
              </a:solidFill>
              <a:latin typeface="Aptos"/>
              <a:ea typeface="+mn-lt"/>
              <a:cs typeface="+mn-lt"/>
            </a:endParaRPr>
          </a:p>
          <a:p>
            <a:pPr algn="ctr">
              <a:spcAft>
                <a:spcPts val="601"/>
              </a:spcAft>
            </a:pPr>
            <a:r>
              <a:rPr lang="it-IT" sz="22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partenariato</a:t>
            </a:r>
            <a:endParaRPr lang="it-IT" dirty="0">
              <a:solidFill>
                <a:schemeClr val="dk1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6689AC-5529-B42B-08FD-3C632BE53B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r="-258" b="-2055"/>
          <a:stretch/>
        </p:blipFill>
        <p:spPr bwMode="auto">
          <a:xfrm>
            <a:off x="365184" y="6315974"/>
            <a:ext cx="2502731" cy="5352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ttangolo 8"/>
          <p:cNvSpPr/>
          <p:nvPr/>
        </p:nvSpPr>
        <p:spPr>
          <a:xfrm>
            <a:off x="3684240" y="3588120"/>
            <a:ext cx="1839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914400">
              <a:lnSpc>
                <a:spcPts val="1400"/>
              </a:lnSpc>
              <a:spcBef>
                <a:spcPts val="601"/>
              </a:spcBef>
              <a:spcAft>
                <a:spcPts val="601"/>
              </a:spcAft>
            </a:pPr>
            <a:endParaRPr lang="it-IT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718" name="Rettangolo 4"/>
          <p:cNvSpPr/>
          <p:nvPr/>
        </p:nvSpPr>
        <p:spPr>
          <a:xfrm>
            <a:off x="678549" y="2534636"/>
            <a:ext cx="2369686" cy="2228789"/>
          </a:xfrm>
          <a:prstGeom prst="roundRect">
            <a:avLst/>
          </a:prstGeom>
          <a:solidFill>
            <a:srgbClr val="C3F3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it-IT" sz="2200" b="1" strike="noStrike" spc="-1" dirty="0">
                <a:solidFill>
                  <a:schemeClr val="dk1"/>
                </a:solidFill>
                <a:latin typeface="Aptos"/>
                <a:ea typeface="Calibri"/>
              </a:rPr>
              <a:t>Principio di selezione</a:t>
            </a:r>
            <a:endParaRPr lang="it-IT" sz="2200" b="0" strike="noStrike" spc="-1">
              <a:solidFill>
                <a:schemeClr val="dk1"/>
              </a:solidFill>
              <a:latin typeface="Aptos"/>
              <a:cs typeface="Calibri"/>
            </a:endParaRPr>
          </a:p>
          <a:p>
            <a:pPr algn="ctr">
              <a:spcAft>
                <a:spcPts val="601"/>
              </a:spcAft>
            </a:pPr>
            <a:r>
              <a:rPr lang="it-IT" sz="2200" spc="-1" dirty="0">
                <a:solidFill>
                  <a:schemeClr val="dk1"/>
                </a:solidFill>
                <a:latin typeface="Aptos"/>
                <a:ea typeface="Calibri"/>
              </a:rPr>
              <a:t>Caratteristiche</a:t>
            </a:r>
            <a:endParaRPr lang="it-IT" sz="2200" dirty="0">
              <a:solidFill>
                <a:schemeClr val="dk1"/>
              </a:solidFill>
              <a:latin typeface="Aptos"/>
              <a:ea typeface="Calibri"/>
            </a:endParaRPr>
          </a:p>
          <a:p>
            <a:pPr algn="ctr">
              <a:spcAft>
                <a:spcPts val="601"/>
              </a:spcAft>
            </a:pPr>
            <a:r>
              <a:rPr lang="it-IT" sz="2200" spc="-1" dirty="0">
                <a:solidFill>
                  <a:schemeClr val="dk1"/>
                </a:solidFill>
                <a:latin typeface="Aptos"/>
                <a:ea typeface="Calibri"/>
              </a:rPr>
              <a:t>del</a:t>
            </a:r>
            <a:endParaRPr lang="it-IT" sz="2200">
              <a:solidFill>
                <a:schemeClr val="dk1"/>
              </a:solidFill>
              <a:latin typeface="Aptos"/>
              <a:ea typeface="Calibri"/>
            </a:endParaRPr>
          </a:p>
          <a:p>
            <a:pPr algn="ctr">
              <a:spcAft>
                <a:spcPts val="601"/>
              </a:spcAft>
            </a:pPr>
            <a:r>
              <a:rPr lang="it-IT" sz="2200" spc="-1" dirty="0">
                <a:solidFill>
                  <a:schemeClr val="dk1"/>
                </a:solidFill>
                <a:latin typeface="Aptos"/>
                <a:ea typeface="Calibri"/>
              </a:rPr>
              <a:t>progetto</a:t>
            </a:r>
            <a:endParaRPr lang="it-IT" sz="2200" dirty="0">
              <a:solidFill>
                <a:schemeClr val="dk1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FF198393-71C3-3493-1E65-5440D779DA80}"/>
              </a:ext>
            </a:extLst>
          </p:cNvPr>
          <p:cNvSpPr/>
          <p:nvPr/>
        </p:nvSpPr>
        <p:spPr>
          <a:xfrm>
            <a:off x="2613507" y="373813"/>
            <a:ext cx="6185242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PRINCIPI E CRITERI DI SELEZIONE</a:t>
            </a:r>
            <a:endParaRPr lang="it-IT" sz="3000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48DF2C-4D4D-7025-2C3C-490CD611A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F6334F3-BB4D-7974-70E2-341FBBA4A5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6" b="-2055"/>
          <a:stretch/>
        </p:blipFill>
        <p:spPr bwMode="auto">
          <a:xfrm>
            <a:off x="77638" y="5697747"/>
            <a:ext cx="3193138" cy="535286"/>
          </a:xfrm>
          <a:prstGeom prst="rect">
            <a:avLst/>
          </a:prstGeom>
          <a:noFill/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08C053D-99AB-4D02-B510-6BC7E40B6E7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r="-258" b="-2055"/>
          <a:stretch/>
        </p:blipFill>
        <p:spPr bwMode="auto">
          <a:xfrm>
            <a:off x="365184" y="6315974"/>
            <a:ext cx="2502731" cy="535286"/>
          </a:xfrm>
          <a:prstGeom prst="rect">
            <a:avLst/>
          </a:prstGeom>
          <a:noFill/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B0885578-952B-04CE-081F-1CBE2FF111B0}"/>
              </a:ext>
            </a:extLst>
          </p:cNvPr>
          <p:cNvGrpSpPr/>
          <p:nvPr/>
        </p:nvGrpSpPr>
        <p:grpSpPr>
          <a:xfrm>
            <a:off x="3336357" y="1277249"/>
            <a:ext cx="8483182" cy="5429428"/>
            <a:chOff x="3480130" y="2657475"/>
            <a:chExt cx="5233900" cy="3129052"/>
          </a:xfrm>
        </p:grpSpPr>
        <p:pic>
          <p:nvPicPr>
            <p:cNvPr id="13" name="Immagine 12" descr="Immagine che contiene testo, schermata, Carattere, numero&#10;&#10;Descrizione generata automaticamente">
              <a:extLst>
                <a:ext uri="{FF2B5EF4-FFF2-40B4-BE49-F238E27FC236}">
                  <a16:creationId xmlns:a16="http://schemas.microsoft.com/office/drawing/2014/main" id="{8E974158-378C-28E2-D085-1005ED15C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" r="116" b="1177"/>
            <a:stretch/>
          </p:blipFill>
          <p:spPr>
            <a:xfrm>
              <a:off x="3480130" y="2657475"/>
              <a:ext cx="5233900" cy="1524888"/>
            </a:xfrm>
            <a:prstGeom prst="rect">
              <a:avLst/>
            </a:prstGeom>
          </p:spPr>
        </p:pic>
        <p:pic>
          <p:nvPicPr>
            <p:cNvPr id="14" name="Immagine 13" descr="Immagine che contiene testo, schermata, Carattere, numero&#10;&#10;Descrizione generata automaticamente">
              <a:extLst>
                <a:ext uri="{FF2B5EF4-FFF2-40B4-BE49-F238E27FC236}">
                  <a16:creationId xmlns:a16="http://schemas.microsoft.com/office/drawing/2014/main" id="{2231DF3C-B9D8-CBEC-C8FE-F73C8AAB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1388" y="4148227"/>
              <a:ext cx="5229225" cy="1638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Rettangolo 1"/>
          <p:cNvSpPr/>
          <p:nvPr/>
        </p:nvSpPr>
        <p:spPr>
          <a:xfrm>
            <a:off x="474480" y="2269800"/>
            <a:ext cx="2411280" cy="1530726"/>
          </a:xfrm>
          <a:prstGeom prst="roundRect">
            <a:avLst/>
          </a:prstGeom>
          <a:solidFill>
            <a:srgbClr val="C3F3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it-IT" sz="2800" b="1" strike="noStrike" spc="-1">
                <a:solidFill>
                  <a:schemeClr val="dk1"/>
                </a:solidFill>
                <a:latin typeface="Aptos"/>
                <a:ea typeface="Calibri"/>
              </a:rPr>
              <a:t>E in caso di parità di punteggio?</a:t>
            </a:r>
            <a:endParaRPr lang="it-IT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3" name="Rettangolo 2"/>
          <p:cNvSpPr/>
          <p:nvPr/>
        </p:nvSpPr>
        <p:spPr>
          <a:xfrm>
            <a:off x="3285380" y="2881731"/>
            <a:ext cx="817007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Aft>
                <a:spcPts val="601"/>
              </a:spcAft>
            </a:pPr>
            <a:r>
              <a:rPr lang="it-IT" sz="2400" b="1" strike="noStrike" spc="-1" dirty="0">
                <a:highlight>
                  <a:srgbClr val="00FF00"/>
                </a:highlight>
                <a:latin typeface="Aptos"/>
                <a:ea typeface="Calibri"/>
              </a:rPr>
              <a:t>Precedenza </a:t>
            </a:r>
            <a:r>
              <a:rPr lang="it-IT" sz="2400" b="1" spc="-1" dirty="0">
                <a:highlight>
                  <a:srgbClr val="00FF00"/>
                </a:highlight>
                <a:latin typeface="Aptos"/>
                <a:ea typeface="Calibri"/>
              </a:rPr>
              <a:t>ai</a:t>
            </a:r>
            <a:r>
              <a:rPr lang="it-IT" sz="2400" b="1" spc="-1" dirty="0">
                <a:highlight>
                  <a:srgbClr val="00FF00"/>
                </a:highlight>
                <a:latin typeface="Aptos"/>
                <a:ea typeface="+mn-lt"/>
                <a:cs typeface="+mn-lt"/>
              </a:rPr>
              <a:t> progetti con </a:t>
            </a:r>
            <a:r>
              <a:rPr lang="it-IT" sz="2400" b="1" strike="noStrike" spc="-1" dirty="0">
                <a:highlight>
                  <a:srgbClr val="00FF00"/>
                </a:highlight>
                <a:latin typeface="Aptos"/>
                <a:ea typeface="+mn-lt"/>
                <a:cs typeface="+mn-lt"/>
              </a:rPr>
              <a:t>il </a:t>
            </a:r>
            <a:r>
              <a:rPr lang="it-IT" sz="2400" b="1" spc="-1" dirty="0">
                <a:highlight>
                  <a:srgbClr val="00FF00"/>
                </a:highlight>
                <a:latin typeface="Aptos"/>
                <a:ea typeface="+mn-lt"/>
                <a:cs typeface="+mn-lt"/>
              </a:rPr>
              <a:t>numero maggiore </a:t>
            </a:r>
            <a:r>
              <a:rPr lang="it-IT" sz="2400" b="1" strike="noStrike" spc="-1" dirty="0">
                <a:highlight>
                  <a:srgbClr val="00FF00"/>
                </a:highlight>
                <a:latin typeface="Aptos"/>
                <a:ea typeface="+mn-lt"/>
                <a:cs typeface="+mn-lt"/>
              </a:rPr>
              <a:t>di </a:t>
            </a:r>
            <a:r>
              <a:rPr lang="it-IT" sz="2400" b="1" spc="-1" dirty="0">
                <a:highlight>
                  <a:srgbClr val="00FF00"/>
                </a:highlight>
                <a:latin typeface="Aptos"/>
                <a:ea typeface="+mn-lt"/>
                <a:cs typeface="+mn-lt"/>
              </a:rPr>
              <a:t>partner</a:t>
            </a:r>
            <a:endParaRPr lang="it-IT" sz="2400" b="1" strike="noStrike" spc="-1">
              <a:highlight>
                <a:srgbClr val="00FF00"/>
              </a:highlight>
              <a:latin typeface="Aptos"/>
              <a:ea typeface="Calibri"/>
              <a:cs typeface="Calibri"/>
            </a:endParaRPr>
          </a:p>
        </p:txBody>
      </p:sp>
      <p:sp>
        <p:nvSpPr>
          <p:cNvPr id="735" name="Rettangolo 4"/>
          <p:cNvSpPr/>
          <p:nvPr/>
        </p:nvSpPr>
        <p:spPr>
          <a:xfrm>
            <a:off x="474480" y="3932280"/>
            <a:ext cx="2411280" cy="1530726"/>
          </a:xfrm>
          <a:prstGeom prst="roundRect">
            <a:avLst/>
          </a:prstGeom>
          <a:solidFill>
            <a:srgbClr val="C3F3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it-IT" sz="2800" b="1" strike="noStrike" spc="-1">
                <a:solidFill>
                  <a:schemeClr val="dk1"/>
                </a:solidFill>
                <a:latin typeface="Aptos"/>
                <a:ea typeface="Calibri"/>
              </a:rPr>
              <a:t>E in caso di ulteriore parità?</a:t>
            </a:r>
            <a:endParaRPr lang="it-IT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6" name="Rettangolo 5"/>
          <p:cNvSpPr/>
          <p:nvPr/>
        </p:nvSpPr>
        <p:spPr>
          <a:xfrm>
            <a:off x="3283580" y="4508703"/>
            <a:ext cx="837624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1" strike="noStrike" spc="-1" dirty="0">
                <a:highlight>
                  <a:srgbClr val="00FF00"/>
                </a:highlight>
                <a:latin typeface="Aptos"/>
                <a:ea typeface="Calibri"/>
              </a:rPr>
              <a:t>Ordine cronologico di rilascio/trasmissione della domanda</a:t>
            </a:r>
            <a:endParaRPr lang="it-IT" sz="2400" b="0" strike="noStrike" spc="-1">
              <a:highlight>
                <a:srgbClr val="00FF00"/>
              </a:highlight>
              <a:latin typeface="Aptos"/>
              <a:ea typeface="Calibri"/>
              <a:cs typeface="Calibri"/>
            </a:endParaRPr>
          </a:p>
        </p:txBody>
      </p:sp>
      <p:sp>
        <p:nvSpPr>
          <p:cNvPr id="739" name="Rettangolo 11"/>
          <p:cNvSpPr/>
          <p:nvPr/>
        </p:nvSpPr>
        <p:spPr>
          <a:xfrm>
            <a:off x="3536857" y="1321336"/>
            <a:ext cx="5117040" cy="577273"/>
          </a:xfrm>
          <a:prstGeom prst="roundRect">
            <a:avLst/>
          </a:prstGeom>
          <a:solidFill>
            <a:srgbClr val="E85E1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it-IT" sz="2800" b="1" strike="noStrike" spc="-1" dirty="0">
                <a:solidFill>
                  <a:srgbClr val="FFFFFF"/>
                </a:solidFill>
                <a:latin typeface="Aptos"/>
                <a:ea typeface="Calibri"/>
              </a:rPr>
              <a:t>PUNTEGGIO MINIMO: </a:t>
            </a:r>
            <a:r>
              <a:rPr lang="it-IT" sz="2800" b="1" spc="-1" dirty="0">
                <a:solidFill>
                  <a:srgbClr val="FFFFFF"/>
                </a:solidFill>
                <a:latin typeface="Aptos"/>
                <a:ea typeface="Calibri"/>
              </a:rPr>
              <a:t>10</a:t>
            </a:r>
            <a:endParaRPr lang="it-IT" sz="2800" b="0" strike="noStrike" spc="-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A408A162-160F-4832-217F-6FB11E0F9107}"/>
              </a:ext>
            </a:extLst>
          </p:cNvPr>
          <p:cNvSpPr/>
          <p:nvPr/>
        </p:nvSpPr>
        <p:spPr>
          <a:xfrm>
            <a:off x="3044828" y="416945"/>
            <a:ext cx="6185242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PRINCIPI E CRITERI DI SELEZIONE</a:t>
            </a:r>
            <a:endParaRPr lang="it-IT" sz="3000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" y="6229709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757F8D7-CCE4-A58D-0D50-533A1C278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4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 Box 3"/>
          <p:cNvSpPr/>
          <p:nvPr/>
        </p:nvSpPr>
        <p:spPr>
          <a:xfrm>
            <a:off x="353468" y="880385"/>
            <a:ext cx="1899354" cy="920180"/>
          </a:xfrm>
          <a:prstGeom prst="roundRect">
            <a:avLst/>
          </a:prstGeom>
          <a:solidFill>
            <a:srgbClr val="FFC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 anchorCtr="1">
            <a:noAutofit/>
          </a:bodyPr>
          <a:lstStyle/>
          <a:p>
            <a:pPr algn="ctr"/>
            <a:r>
              <a:rPr lang="it-IT" b="1" spc="-1" dirty="0">
                <a:solidFill>
                  <a:schemeClr val="dk1"/>
                </a:solidFill>
                <a:latin typeface="Aptos"/>
              </a:rPr>
              <a:t>Il GAL</a:t>
            </a:r>
            <a:r>
              <a:rPr lang="it-IT" b="1" strike="noStrike" spc="-1" dirty="0">
                <a:solidFill>
                  <a:schemeClr val="dk1"/>
                </a:solidFill>
                <a:latin typeface="Aptos"/>
              </a:rPr>
              <a:t> pubblica</a:t>
            </a:r>
            <a:endParaRPr lang="it-IT" dirty="0">
              <a:solidFill>
                <a:schemeClr val="dk1"/>
              </a:solidFill>
            </a:endParaRPr>
          </a:p>
          <a:p>
            <a:pPr algn="ctr"/>
            <a:r>
              <a:rPr lang="it-IT" b="1" spc="-1" dirty="0">
                <a:solidFill>
                  <a:schemeClr val="dk1"/>
                </a:solidFill>
                <a:latin typeface="Aptos"/>
              </a:rPr>
              <a:t> </a:t>
            </a:r>
            <a:r>
              <a:rPr lang="it-IT" b="1" strike="noStrike" spc="-1" dirty="0">
                <a:solidFill>
                  <a:schemeClr val="dk1"/>
                </a:solidFill>
                <a:latin typeface="Aptos"/>
              </a:rPr>
              <a:t>il Bando</a:t>
            </a:r>
            <a:r>
              <a:rPr lang="it-IT" b="1" spc="-1" dirty="0">
                <a:solidFill>
                  <a:schemeClr val="dk1"/>
                </a:solidFill>
                <a:latin typeface="Aptos"/>
              </a:rPr>
              <a:t>  </a:t>
            </a:r>
            <a:endParaRPr lang="it-IT">
              <a:solidFill>
                <a:schemeClr val="dk1"/>
              </a:solidFill>
            </a:endParaRPr>
          </a:p>
        </p:txBody>
      </p:sp>
      <p:sp>
        <p:nvSpPr>
          <p:cNvPr id="746" name="Text Box 3"/>
          <p:cNvSpPr/>
          <p:nvPr/>
        </p:nvSpPr>
        <p:spPr>
          <a:xfrm>
            <a:off x="9112572" y="1236865"/>
            <a:ext cx="2386800" cy="2062440"/>
          </a:xfrm>
          <a:prstGeom prst="roundRect">
            <a:avLst/>
          </a:prstGeom>
          <a:solidFill>
            <a:srgbClr val="C3F3F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numCol="1" spcCol="0" anchor="ctr" anchorCtr="1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1600" b="0" strike="noStrike" spc="-1">
                <a:solidFill>
                  <a:schemeClr val="dk1"/>
                </a:solidFill>
                <a:latin typeface="Aptos"/>
              </a:rPr>
              <a:t>Pubblica la graduatoria provvisoria:</a:t>
            </a:r>
            <a:endParaRPr lang="it-IT"/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Domande ammissibili e finanziabili</a:t>
            </a:r>
            <a:endParaRPr lang="it-IT" sz="1600" b="0" strike="noStrike" spc="-1" dirty="0">
              <a:solidFill>
                <a:srgbClr val="000000"/>
              </a:solidFill>
              <a:latin typeface="Aptos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Ammissibili e non finanziabili </a:t>
            </a:r>
            <a:endParaRPr lang="it-IT" sz="1600" b="0" strike="noStrike" spc="-1" dirty="0">
              <a:solidFill>
                <a:srgbClr val="000000"/>
              </a:solidFill>
              <a:latin typeface="Aptos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Non ammissibili </a:t>
            </a:r>
            <a:endParaRPr lang="it-IT" sz="1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7" name="Text Box 3"/>
          <p:cNvSpPr/>
          <p:nvPr/>
        </p:nvSpPr>
        <p:spPr>
          <a:xfrm>
            <a:off x="9813754" y="3485517"/>
            <a:ext cx="2080737" cy="1836440"/>
          </a:xfrm>
          <a:prstGeom prst="roundRect">
            <a:avLst/>
          </a:prstGeom>
          <a:solidFill>
            <a:srgbClr val="C3F3F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720" rIns="45720" bIns="45720" numCol="1" spcCol="0" anchor="ctr" anchorCtr="1">
            <a:noAutofit/>
          </a:bodyPr>
          <a:lstStyle/>
          <a:p>
            <a:pPr algn="ctr"/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Richiede ai soggetti con </a:t>
            </a: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Domanda ammissibile e finanziabile 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il</a:t>
            </a:r>
            <a:r>
              <a:rPr lang="it-IT" sz="1600" spc="-1" dirty="0">
                <a:solidFill>
                  <a:schemeClr val="dk1"/>
                </a:solidFill>
                <a:latin typeface="Aptos"/>
              </a:rPr>
              <a:t> 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Piano</a:t>
            </a:r>
            <a:r>
              <a:rPr lang="it-IT" sz="1600" spc="-1" dirty="0">
                <a:solidFill>
                  <a:schemeClr val="dk1"/>
                </a:solidFill>
                <a:latin typeface="Aptos"/>
              </a:rPr>
              <a:t> 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di Progetto Esecutivo</a:t>
            </a:r>
            <a:endParaRPr lang="it-IT" sz="16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750" name="Text Box 3"/>
          <p:cNvSpPr/>
          <p:nvPr/>
        </p:nvSpPr>
        <p:spPr>
          <a:xfrm>
            <a:off x="1744027" y="4993204"/>
            <a:ext cx="2438705" cy="1121446"/>
          </a:xfrm>
          <a:prstGeom prst="roundRect">
            <a:avLst/>
          </a:prstGeom>
          <a:solidFill>
            <a:srgbClr val="C3F3F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strike="noStrike" spc="-1">
                <a:solidFill>
                  <a:schemeClr val="dk1"/>
                </a:solidFill>
                <a:latin typeface="Aptos"/>
              </a:rPr>
              <a:t>… pubblica la graduatoria definitiva (indicando concessione o diniego del contributo)</a:t>
            </a:r>
            <a:endParaRPr lang="it-IT" sz="16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51" name="Text Box 3"/>
          <p:cNvSpPr/>
          <p:nvPr/>
        </p:nvSpPr>
        <p:spPr>
          <a:xfrm>
            <a:off x="166162" y="4322000"/>
            <a:ext cx="1899355" cy="693904"/>
          </a:xfrm>
          <a:prstGeom prst="roundRect">
            <a:avLst/>
          </a:prstGeom>
          <a:solidFill>
            <a:srgbClr val="C3F3F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Il beneficiario realizza il progetto proposto</a:t>
            </a:r>
          </a:p>
        </p:txBody>
      </p:sp>
      <p:sp>
        <p:nvSpPr>
          <p:cNvPr id="752" name="Text Box 3"/>
          <p:cNvSpPr/>
          <p:nvPr/>
        </p:nvSpPr>
        <p:spPr>
          <a:xfrm>
            <a:off x="5479766" y="4326469"/>
            <a:ext cx="2272070" cy="1836689"/>
          </a:xfrm>
          <a:prstGeom prst="roundRect">
            <a:avLst/>
          </a:prstGeom>
          <a:solidFill>
            <a:srgbClr val="C3F3F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0" bIns="0" numCol="1" spcCol="0" anchor="ctr" anchorCtr="1">
            <a:noAutofit/>
          </a:bodyPr>
          <a:lstStyle/>
          <a:p>
            <a:r>
              <a:rPr lang="it-IT" sz="1600" spc="-1" dirty="0">
                <a:solidFill>
                  <a:schemeClr val="dk1"/>
                </a:solidFill>
                <a:latin typeface="Aptos"/>
              </a:rPr>
              <a:t> 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Il GAL istruisce il PPE:</a:t>
            </a: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Ammissibilità costi</a:t>
            </a:r>
            <a:endParaRPr lang="it-IT" sz="1600" b="0" strike="noStrike" spc="-1" dirty="0">
              <a:solidFill>
                <a:schemeClr val="dk1"/>
              </a:solidFill>
              <a:latin typeface="Aptos"/>
              <a:cs typeface="Calibri"/>
            </a:endParaRPr>
          </a:p>
          <a:p>
            <a:pPr marL="342900" indent="-342900">
              <a:buClr>
                <a:srgbClr val="000000"/>
              </a:buClr>
              <a:buFont typeface="OpenSymbol"/>
              <a:buAutoNum type="arabicPeriod"/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Ragionevolezza </a:t>
            </a:r>
            <a:r>
              <a:rPr lang="it-IT" sz="1600" spc="-1" dirty="0">
                <a:solidFill>
                  <a:schemeClr val="dk1"/>
                </a:solidFill>
                <a:latin typeface="Aptos"/>
              </a:rPr>
              <a:t>costi</a:t>
            </a:r>
            <a:endParaRPr lang="it-IT" sz="1600" spc="-1" dirty="0">
              <a:solidFill>
                <a:schemeClr val="dk1"/>
              </a:solidFill>
              <a:latin typeface="Aptos"/>
              <a:cs typeface="Calibri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AutoNum type="arabicPeriod"/>
            </a:pPr>
            <a:r>
              <a:rPr lang="it-IT" sz="1600" b="1" u="sng" spc="-1" dirty="0">
                <a:solidFill>
                  <a:schemeClr val="dk1"/>
                </a:solidFill>
                <a:latin typeface="Aptos"/>
              </a:rPr>
              <a:t>Coerenza</a:t>
            </a:r>
            <a:r>
              <a:rPr lang="it-IT" sz="1600" b="1" u="sng" strike="noStrike" spc="-1" dirty="0">
                <a:solidFill>
                  <a:schemeClr val="dk1"/>
                </a:solidFill>
                <a:uFillTx/>
                <a:latin typeface="Aptos"/>
              </a:rPr>
              <a:t> progetto</a:t>
            </a:r>
            <a:endParaRPr lang="it-IT" sz="1600" b="0" strike="noStrike" spc="-1" dirty="0">
              <a:solidFill>
                <a:schemeClr val="dk1"/>
              </a:solidFill>
              <a:latin typeface="Aptos"/>
              <a:cs typeface="Calibri"/>
            </a:endParaRPr>
          </a:p>
        </p:txBody>
      </p:sp>
      <p:sp>
        <p:nvSpPr>
          <p:cNvPr id="753" name="Text Box 3"/>
          <p:cNvSpPr/>
          <p:nvPr/>
        </p:nvSpPr>
        <p:spPr>
          <a:xfrm>
            <a:off x="5122189" y="918808"/>
            <a:ext cx="2977603" cy="1755944"/>
          </a:xfrm>
          <a:prstGeom prst="roundRect">
            <a:avLst/>
          </a:prstGeom>
          <a:solidFill>
            <a:srgbClr val="C3F3F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0" rIns="0" bIns="0" numCol="1" spcCol="0" anchor="ctr" anchorCtr="1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1600" b="0" strike="noStrike" spc="-1">
                <a:solidFill>
                  <a:schemeClr val="dk1"/>
                </a:solidFill>
                <a:latin typeface="Aptos"/>
              </a:rPr>
              <a:t>Il GAL istruisce le Domande di sostegno:</a:t>
            </a:r>
            <a:endParaRPr lang="it-IT" sz="1600" b="0" strike="noStrike" spc="-1">
              <a:solidFill>
                <a:srgbClr val="000000"/>
              </a:solidFill>
              <a:latin typeface="Aptos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it-IT" sz="1600" b="0" strike="noStrike" spc="-1">
                <a:solidFill>
                  <a:schemeClr val="dk1"/>
                </a:solidFill>
                <a:latin typeface="Aptos"/>
              </a:rPr>
              <a:t>Ammissibilità beneficiario + sottoscrizione impegni</a:t>
            </a:r>
            <a:endParaRPr lang="it-IT" sz="1600" b="0" strike="noStrike" spc="-1">
              <a:solidFill>
                <a:srgbClr val="000000"/>
              </a:solidFill>
              <a:latin typeface="Aptos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it-IT" sz="1600" b="0" strike="noStrike" spc="-1">
                <a:solidFill>
                  <a:schemeClr val="dk1"/>
                </a:solidFill>
                <a:latin typeface="Aptos"/>
              </a:rPr>
              <a:t>Criteri selezione e valutazione PPP </a:t>
            </a:r>
            <a:endParaRPr lang="it-IT" sz="16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4" name="Ovale 263"/>
          <p:cNvSpPr/>
          <p:nvPr/>
        </p:nvSpPr>
        <p:spPr>
          <a:xfrm>
            <a:off x="166576" y="2496813"/>
            <a:ext cx="2563332" cy="1757942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1" strike="noStrike" spc="-1">
                <a:solidFill>
                  <a:schemeClr val="lt1"/>
                </a:solidFill>
                <a:latin typeface="Aptos"/>
              </a:rPr>
              <a:t>FINE PROGETTO</a:t>
            </a:r>
            <a:endParaRPr lang="it-IT" sz="1600" b="0" strike="noStrike" spc="-1">
              <a:solidFill>
                <a:srgbClr val="0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600" b="1" strike="noStrike" spc="-1">
                <a:solidFill>
                  <a:schemeClr val="lt1"/>
                </a:solidFill>
                <a:latin typeface="Aptos"/>
              </a:rPr>
              <a:t>(12 mesi da provvedimento di concessione + eventuale proroga max 6 mesi)</a:t>
            </a:r>
            <a:endParaRPr lang="it-IT" sz="16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2" name="Ovale 46"/>
          <p:cNvSpPr/>
          <p:nvPr/>
        </p:nvSpPr>
        <p:spPr>
          <a:xfrm>
            <a:off x="7486800" y="1956248"/>
            <a:ext cx="1741203" cy="8001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300" b="1" strike="noStrike" spc="-1">
                <a:solidFill>
                  <a:srgbClr val="C00000"/>
                </a:solidFill>
                <a:latin typeface="Aptos"/>
              </a:rPr>
              <a:t>GRADUATORIA PROVVISORIA</a:t>
            </a:r>
            <a:endParaRPr lang="it-IT" sz="1300" b="1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3" name="Ovale 47"/>
          <p:cNvSpPr/>
          <p:nvPr/>
        </p:nvSpPr>
        <p:spPr>
          <a:xfrm>
            <a:off x="4100017" y="5019885"/>
            <a:ext cx="1647463" cy="7426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300" b="1" spc="-1" dirty="0">
                <a:solidFill>
                  <a:srgbClr val="C00000"/>
                </a:solidFill>
                <a:latin typeface="Aptos"/>
              </a:rPr>
              <a:t>GRADUATORIA</a:t>
            </a:r>
            <a:r>
              <a:rPr lang="it-IT" sz="1300" b="1" strike="noStrike" spc="-1" dirty="0">
                <a:solidFill>
                  <a:srgbClr val="C00000"/>
                </a:solidFill>
                <a:latin typeface="Aptos"/>
              </a:rPr>
              <a:t> DEFINITIVA</a:t>
            </a:r>
            <a:endParaRPr lang="it-IT" sz="1300" b="1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4144D61E-BC60-E25A-B71C-088E6B5B8590}"/>
              </a:ext>
            </a:extLst>
          </p:cNvPr>
          <p:cNvSpPr/>
          <p:nvPr/>
        </p:nvSpPr>
        <p:spPr>
          <a:xfrm>
            <a:off x="2814792" y="186908"/>
            <a:ext cx="6242750" cy="552544"/>
          </a:xfrm>
          <a:prstGeom prst="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   Ma in pratica … come funziona?</a:t>
            </a:r>
            <a:endParaRPr lang="it-IT" sz="3000" spc="-1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15" name="Immagin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" y="6229709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9C73F1D-41C9-95FC-EFA5-AC9473976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Ovale 23"/>
          <p:cNvSpPr/>
          <p:nvPr/>
        </p:nvSpPr>
        <p:spPr>
          <a:xfrm>
            <a:off x="7698812" y="4532183"/>
            <a:ext cx="2701530" cy="20575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1" u="sng" strike="noStrike" spc="-1">
                <a:solidFill>
                  <a:schemeClr val="lt1"/>
                </a:solidFill>
                <a:uFillTx/>
                <a:latin typeface="Aptos"/>
              </a:rPr>
              <a:t>FASE 2</a:t>
            </a:r>
            <a:endParaRPr lang="it-IT" sz="1600" b="0" strike="noStrike" spc="-1">
              <a:solidFill>
                <a:srgbClr val="FFFFFF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600" b="1" strike="noStrike" spc="-1">
                <a:solidFill>
                  <a:schemeClr val="lt1"/>
                </a:solidFill>
                <a:latin typeface="Aptos"/>
              </a:rPr>
              <a:t>I potenziali beneficiari entro 60 gg presentano il Piano di  Progetto Esecutivo</a:t>
            </a:r>
            <a:endParaRPr lang="it-IT" sz="1600" b="0" strike="noStrike" spc="-1">
              <a:solidFill>
                <a:srgbClr val="FFFFFF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600" b="1" strike="noStrike" spc="-1">
                <a:solidFill>
                  <a:schemeClr val="lt1"/>
                </a:solidFill>
                <a:latin typeface="Aptos"/>
              </a:rPr>
              <a:t>PPE</a:t>
            </a:r>
            <a:endParaRPr lang="it-IT" sz="1600" b="0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748" name="Ovale 22"/>
          <p:cNvSpPr/>
          <p:nvPr/>
        </p:nvSpPr>
        <p:spPr>
          <a:xfrm>
            <a:off x="2249794" y="923239"/>
            <a:ext cx="2906501" cy="18333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1" u="sng" strike="noStrike" spc="-1">
                <a:solidFill>
                  <a:schemeClr val="lt1"/>
                </a:solidFill>
                <a:uFillTx/>
                <a:latin typeface="Aptos"/>
              </a:rPr>
              <a:t>FASE 1 </a:t>
            </a:r>
            <a:endParaRPr lang="it-IT" sz="1600" b="0" strike="noStrike" spc="-1">
              <a:solidFill>
                <a:srgbClr val="FFFFFF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600" b="1" strike="noStrike" spc="-1">
                <a:solidFill>
                  <a:schemeClr val="lt1"/>
                </a:solidFill>
                <a:latin typeface="Aptos"/>
              </a:rPr>
              <a:t>I potenziali beneficiari presentano Domanda di sostegno Piano di Progetto Preliminare PPP</a:t>
            </a:r>
            <a:endParaRPr lang="it-IT" sz="1600" b="0" strike="noStrike" spc="-1">
              <a:solidFill>
                <a:srgbClr val="FFFFFF"/>
              </a:solidFill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" grpId="0" animBg="1"/>
      <p:bldP spid="746" grpId="0" animBg="1"/>
      <p:bldP spid="747" grpId="0" animBg="1"/>
      <p:bldP spid="750" grpId="0" animBg="1"/>
      <p:bldP spid="751" grpId="0" animBg="1"/>
      <p:bldP spid="752" grpId="0" animBg="1"/>
      <p:bldP spid="753" grpId="0" animBg="1"/>
      <p:bldP spid="764" grpId="0" animBg="1"/>
      <p:bldP spid="772" grpId="0" animBg="1"/>
      <p:bldP spid="773" grpId="0" animBg="1"/>
      <p:bldP spid="3" grpId="0" animBg="1"/>
      <p:bldP spid="749" grpId="0" animBg="1"/>
      <p:bldP spid="7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Rettangolo 2"/>
          <p:cNvSpPr/>
          <p:nvPr/>
        </p:nvSpPr>
        <p:spPr>
          <a:xfrm>
            <a:off x="870452" y="1122164"/>
            <a:ext cx="10439845" cy="1053999"/>
          </a:xfrm>
          <a:prstGeom prst="roundRect">
            <a:avLst/>
          </a:prstGeom>
          <a:solidFill>
            <a:srgbClr val="C3F3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C00000"/>
                </a:solidFill>
                <a:latin typeface="Aptos"/>
              </a:rPr>
              <a:t>Piano di Progetto Preliminare - Allegato A</a:t>
            </a:r>
            <a:endParaRPr lang="it-IT" sz="2000" b="0" strike="noStrike" spc="-1" dirty="0">
              <a:solidFill>
                <a:srgbClr val="000000"/>
              </a:solidFill>
              <a:latin typeface="Aptos"/>
              <a:cs typeface="Calibri"/>
            </a:endParaRPr>
          </a:p>
          <a:p>
            <a:pPr algn="ctr"/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Descrizione del contesto</a:t>
            </a:r>
            <a:r>
              <a:rPr lang="it-IT" sz="1800" b="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, 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finalità e obiettivi del progetto, lista dei partner coinvolti, descrizione attività che si prevede di svolgere ed il cronoprogramma, previsione del budget, risultati attesi</a:t>
            </a:r>
            <a:endParaRPr lang="it-IT" dirty="0">
              <a:solidFill>
                <a:schemeClr val="dk1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779" name="Rettangolo 3"/>
          <p:cNvSpPr/>
          <p:nvPr/>
        </p:nvSpPr>
        <p:spPr>
          <a:xfrm>
            <a:off x="1229884" y="2257803"/>
            <a:ext cx="9735356" cy="747533"/>
          </a:xfrm>
          <a:prstGeom prst="roundRect">
            <a:avLst/>
          </a:prstGeom>
          <a:solidFill>
            <a:srgbClr val="FBFCB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b="1" strike="noStrike" spc="-1" dirty="0">
                <a:solidFill>
                  <a:srgbClr val="C00000"/>
                </a:solidFill>
                <a:latin typeface="Aptos"/>
              </a:rPr>
              <a:t>Copia atto costitutivo aggregazione</a:t>
            </a:r>
            <a:r>
              <a:rPr lang="it-IT" sz="2000" b="1" spc="-1" dirty="0">
                <a:solidFill>
                  <a:schemeClr val="lt1">
                    <a:lumMod val="50000"/>
                  </a:schemeClr>
                </a:solidFill>
                <a:latin typeface="Aptos"/>
              </a:rPr>
              <a:t> </a:t>
            </a:r>
            <a:endParaRPr lang="it-IT" sz="2000" b="0" strike="noStrike" spc="-1" dirty="0">
              <a:solidFill>
                <a:schemeClr val="lt1">
                  <a:lumMod val="50000"/>
                </a:schemeClr>
              </a:solidFill>
              <a:latin typeface="Aptos"/>
              <a:cs typeface="Calibri"/>
            </a:endParaRPr>
          </a:p>
          <a:p>
            <a:pPr algn="ctr"/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Redatto in forma pubblica o con scrittura privata autenticata</a:t>
            </a:r>
            <a:endParaRPr lang="it-IT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781" name="Rettangolo 5"/>
          <p:cNvSpPr/>
          <p:nvPr/>
        </p:nvSpPr>
        <p:spPr>
          <a:xfrm>
            <a:off x="467885" y="3081334"/>
            <a:ext cx="11431884" cy="1053999"/>
          </a:xfrm>
          <a:prstGeom prst="roundRect">
            <a:avLst/>
          </a:prstGeom>
          <a:solidFill>
            <a:srgbClr val="FFE8E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1" strike="noStrike" spc="-1">
                <a:solidFill>
                  <a:srgbClr val="C00000"/>
                </a:solidFill>
                <a:latin typeface="Aptos"/>
              </a:rPr>
              <a:t>Deliberazione </a:t>
            </a:r>
            <a:r>
              <a:rPr lang="it-IT" sz="2000" b="1" strike="noStrike" spc="-1">
                <a:solidFill>
                  <a:schemeClr val="lt1">
                    <a:lumMod val="50000"/>
                  </a:schemeClr>
                </a:solidFill>
                <a:latin typeface="Aptos"/>
              </a:rPr>
              <a:t>Nel caso di progetti presentati da Società o Cooperative</a:t>
            </a:r>
            <a:endParaRPr lang="it-IT" sz="2000" b="0" strike="noStrike" spc="-1">
              <a:solidFill>
                <a:srgbClr val="0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strike="noStrike" spc="-1">
                <a:solidFill>
                  <a:schemeClr val="dk1"/>
                </a:solidFill>
                <a:latin typeface="Aptos"/>
              </a:rPr>
              <a:t>Di approvazione del progetto da parte dell'organo sociale competente (Assemblea dei Soci, Consiglio di Amministrazione, ecc.) e di autorizzazione per il rappresentante legale a chiedere e riscuotere gli incentivi di legge</a:t>
            </a:r>
            <a:endParaRPr lang="it-IT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2" name="Rettangolo 6"/>
          <p:cNvSpPr/>
          <p:nvPr/>
        </p:nvSpPr>
        <p:spPr>
          <a:xfrm>
            <a:off x="2610112" y="4259097"/>
            <a:ext cx="6974902" cy="747533"/>
          </a:xfrm>
          <a:prstGeom prst="roundRect">
            <a:avLst/>
          </a:prstGeom>
          <a:solidFill>
            <a:srgbClr val="FFEC1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b="1" strike="noStrike" spc="-1" dirty="0">
                <a:solidFill>
                  <a:srgbClr val="C00000"/>
                </a:solidFill>
                <a:latin typeface="Aptos"/>
              </a:rPr>
              <a:t>Documento d’identità</a:t>
            </a:r>
            <a:r>
              <a:rPr lang="it-IT" sz="2000" b="1" spc="-1" dirty="0">
                <a:solidFill>
                  <a:srgbClr val="C00000"/>
                </a:solidFill>
                <a:latin typeface="Aptos"/>
              </a:rPr>
              <a:t> </a:t>
            </a:r>
            <a:endParaRPr lang="it-IT" sz="2000" b="0" strike="noStrike" spc="-1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pc="-1" dirty="0">
                <a:solidFill>
                  <a:schemeClr val="dk1"/>
                </a:solidFill>
                <a:latin typeface="Aptos"/>
              </a:rPr>
              <a:t>Capofila</a:t>
            </a:r>
            <a:r>
              <a:rPr lang="it-IT" sz="1800" b="0" strike="noStrike" spc="-1" dirty="0">
                <a:solidFill>
                  <a:schemeClr val="dk1"/>
                </a:solidFill>
                <a:latin typeface="Aptos"/>
              </a:rPr>
              <a:t> o Legale Rappresentante</a:t>
            </a:r>
            <a:r>
              <a:rPr lang="it-IT" spc="-1" dirty="0">
                <a:solidFill>
                  <a:schemeClr val="dk1"/>
                </a:solidFill>
                <a:latin typeface="Aptos"/>
              </a:rPr>
              <a:t> </a:t>
            </a:r>
            <a:r>
              <a:rPr lang="it-IT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e di tutti gli altri soggetti partner.</a:t>
            </a:r>
            <a:endParaRPr lang="it-IT" sz="18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783" name="Rettangolo 7"/>
          <p:cNvSpPr/>
          <p:nvPr/>
        </p:nvSpPr>
        <p:spPr>
          <a:xfrm>
            <a:off x="467885" y="5078434"/>
            <a:ext cx="11241224" cy="1053999"/>
          </a:xfrm>
          <a:prstGeom prst="roundRect">
            <a:avLst/>
          </a:prstGeom>
          <a:solidFill>
            <a:srgbClr val="E1DF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b="1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Copia deliberazione di autorizzazione</a:t>
            </a:r>
            <a:r>
              <a:rPr lang="it-IT" sz="2000" spc="-1" dirty="0">
                <a:solidFill>
                  <a:schemeClr val="lt1">
                    <a:lumMod val="50000"/>
                  </a:schemeClr>
                </a:solidFill>
                <a:latin typeface="Aptos"/>
                <a:ea typeface="+mn-lt"/>
                <a:cs typeface="+mn-lt"/>
              </a:rPr>
              <a:t> </a:t>
            </a:r>
            <a:endParaRPr lang="it-IT" dirty="0">
              <a:solidFill>
                <a:schemeClr val="lt1">
                  <a:lumMod val="50000"/>
                </a:schemeClr>
              </a:solidFill>
              <a:latin typeface="Aptos"/>
              <a:ea typeface="+mn-lt"/>
              <a:cs typeface="+mn-lt"/>
            </a:endParaRPr>
          </a:p>
          <a:p>
            <a:pPr algn="ctr"/>
            <a:r>
              <a:rPr lang="it-IT" spc="-1" dirty="0">
                <a:latin typeface="Aptos"/>
                <a:ea typeface="+mn-lt"/>
                <a:cs typeface="+mn-lt"/>
              </a:rPr>
              <a:t>Rappresentante legale </a:t>
            </a:r>
            <a:r>
              <a:rPr lang="it-IT" strike="noStrike" spc="-1" dirty="0">
                <a:latin typeface="Aptos"/>
                <a:ea typeface="+mn-lt"/>
                <a:cs typeface="+mn-lt"/>
              </a:rPr>
              <a:t>di </a:t>
            </a:r>
            <a:r>
              <a:rPr lang="it-IT" spc="-1" dirty="0">
                <a:latin typeface="Aptos"/>
                <a:ea typeface="+mn-lt"/>
                <a:cs typeface="+mn-lt"/>
              </a:rPr>
              <a:t>ogni partner per dichiarazione d'impegno </a:t>
            </a:r>
            <a:endParaRPr lang="it-IT" dirty="0">
              <a:latin typeface="Aptos"/>
              <a:ea typeface="+mn-lt"/>
              <a:cs typeface="+mn-lt"/>
            </a:endParaRPr>
          </a:p>
          <a:p>
            <a:pPr algn="ctr"/>
            <a:r>
              <a:rPr lang="it-IT" b="1" spc="-1" dirty="0">
                <a:solidFill>
                  <a:schemeClr val="bg2">
                    <a:lumMod val="50000"/>
                  </a:schemeClr>
                </a:solidFill>
                <a:latin typeface="Aptos"/>
                <a:ea typeface="+mn-lt"/>
                <a:cs typeface="+mn-lt"/>
              </a:rPr>
              <a:t>Da allegare nel </a:t>
            </a:r>
            <a:r>
              <a:rPr lang="it-IT" b="1" strike="noStrike" spc="-1" dirty="0">
                <a:solidFill>
                  <a:schemeClr val="bg2">
                    <a:lumMod val="50000"/>
                  </a:schemeClr>
                </a:solidFill>
                <a:latin typeface="Aptos"/>
                <a:ea typeface="+mn-lt"/>
                <a:cs typeface="+mn-lt"/>
              </a:rPr>
              <a:t>caso di </a:t>
            </a:r>
            <a:r>
              <a:rPr lang="it-IT" b="1" spc="-1" dirty="0">
                <a:solidFill>
                  <a:schemeClr val="bg2">
                    <a:lumMod val="50000"/>
                  </a:schemeClr>
                </a:solidFill>
                <a:latin typeface="Aptos"/>
                <a:ea typeface="+mn-lt"/>
                <a:cs typeface="+mn-lt"/>
              </a:rPr>
              <a:t>partner persona giuridica dotata per statuto di organo decisionale collegiale</a:t>
            </a:r>
            <a:endParaRPr lang="it-IT" b="1">
              <a:solidFill>
                <a:schemeClr val="bg2">
                  <a:lumMod val="50000"/>
                </a:schemeClr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8A0354AA-40BD-DB48-FDFE-7844063795FF}"/>
              </a:ext>
            </a:extLst>
          </p:cNvPr>
          <p:cNvSpPr/>
          <p:nvPr/>
        </p:nvSpPr>
        <p:spPr>
          <a:xfrm>
            <a:off x="1420189" y="258795"/>
            <a:ext cx="8370598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just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   I DOCUMENTI DA PRESENTARE PER LA </a:t>
            </a:r>
            <a:r>
              <a:rPr lang="it-IT" sz="3000" b="1" spc="-1" dirty="0">
                <a:solidFill>
                  <a:srgbClr val="33C518"/>
                </a:solidFill>
                <a:latin typeface="Aptos"/>
              </a:rPr>
              <a:t>FASE 1</a:t>
            </a:r>
            <a:endParaRPr lang="it-IT" sz="3000" spc="-1" dirty="0">
              <a:solidFill>
                <a:srgbClr val="33C518"/>
              </a:solidFill>
              <a:latin typeface="Aptos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6229709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C3453DD-3354-7644-8611-B998B3BBE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Rectangle 1"/>
          <p:cNvSpPr/>
          <p:nvPr/>
        </p:nvSpPr>
        <p:spPr>
          <a:xfrm>
            <a:off x="2156604" y="1431869"/>
            <a:ext cx="7173581" cy="1905296"/>
          </a:xfrm>
          <a:prstGeom prst="roundRect">
            <a:avLst/>
          </a:prstGeom>
          <a:solidFill>
            <a:srgbClr val="FCF86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numCol="1" spcCol="0" anchor="ctr">
            <a:spAutoFit/>
          </a:bodyPr>
          <a:lstStyle/>
          <a:p>
            <a:pPr marL="342900" indent="-342900" algn="ctr" defTabSz="914400">
              <a:lnSpc>
                <a:spcPct val="100000"/>
              </a:lnSpc>
              <a:buFont typeface="Arial"/>
              <a:buChar char="•"/>
            </a:pPr>
            <a:r>
              <a:rPr lang="it-IT" sz="2300" b="1" strike="noStrike" spc="-1" dirty="0">
                <a:solidFill>
                  <a:srgbClr val="000000"/>
                </a:solidFill>
                <a:latin typeface="Aptos"/>
              </a:rPr>
              <a:t>Ammissibilità del Beneficiario</a:t>
            </a:r>
            <a:endParaRPr lang="it-IT" sz="2300" b="0" strike="noStrike" spc="-1" dirty="0">
              <a:solidFill>
                <a:srgbClr val="000000"/>
              </a:solidFill>
              <a:latin typeface="Aptos"/>
              <a:cs typeface="Calibri"/>
            </a:endParaRPr>
          </a:p>
          <a:p>
            <a:pPr marL="342900" indent="-342900" algn="ctr"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300" b="1" strike="noStrike" spc="-1" dirty="0">
                <a:solidFill>
                  <a:srgbClr val="000000"/>
                </a:solidFill>
                <a:latin typeface="Aptos"/>
              </a:rPr>
              <a:t>Sottoscrizione degli impegni</a:t>
            </a:r>
            <a:r>
              <a:rPr lang="it-IT" sz="2300" b="1" spc="-1" dirty="0">
                <a:solidFill>
                  <a:srgbClr val="000000"/>
                </a:solidFill>
                <a:latin typeface="Aptos"/>
              </a:rPr>
              <a:t> </a:t>
            </a:r>
            <a:endParaRPr lang="it-IT" sz="2300" b="0" strike="noStrike" spc="-1">
              <a:solidFill>
                <a:srgbClr val="000000"/>
              </a:solidFill>
              <a:latin typeface="Aptos"/>
              <a:cs typeface="Calibri"/>
            </a:endParaRPr>
          </a:p>
          <a:p>
            <a:pPr marL="342900" indent="-342900" algn="ctr"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300" b="1" strike="noStrike" spc="-1" dirty="0">
                <a:solidFill>
                  <a:srgbClr val="000000"/>
                </a:solidFill>
                <a:latin typeface="Aptos"/>
              </a:rPr>
              <a:t>Rispetto dei criteri di selezione</a:t>
            </a:r>
            <a:r>
              <a:rPr lang="it-IT" sz="2300" b="1" spc="-1" dirty="0">
                <a:solidFill>
                  <a:srgbClr val="000000"/>
                </a:solidFill>
                <a:latin typeface="Aptos"/>
              </a:rPr>
              <a:t> </a:t>
            </a:r>
            <a:endParaRPr lang="it-IT" sz="2300" b="0" strike="noStrike" spc="-1">
              <a:solidFill>
                <a:srgbClr val="000000"/>
              </a:solidFill>
              <a:latin typeface="Aptos"/>
              <a:cs typeface="Calibri"/>
            </a:endParaRPr>
          </a:p>
          <a:p>
            <a:pPr marL="342900" indent="-342900" algn="ctr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300" b="1" strike="noStrike" spc="-1" dirty="0">
                <a:solidFill>
                  <a:srgbClr val="000000"/>
                </a:solidFill>
                <a:latin typeface="Aptos"/>
              </a:rPr>
              <a:t>Valutazione del Piano di Progetto Preliminare</a:t>
            </a:r>
            <a:endParaRPr lang="it-IT" sz="2300" b="0" strike="noStrike" spc="-1" dirty="0">
              <a:solidFill>
                <a:srgbClr val="000000"/>
              </a:solidFill>
              <a:latin typeface="Aptos"/>
              <a:cs typeface="Calibri"/>
            </a:endParaRPr>
          </a:p>
        </p:txBody>
      </p:sp>
      <p:sp>
        <p:nvSpPr>
          <p:cNvPr id="785" name="Ovale 2"/>
          <p:cNvSpPr/>
          <p:nvPr/>
        </p:nvSpPr>
        <p:spPr>
          <a:xfrm>
            <a:off x="407502" y="3678507"/>
            <a:ext cx="3497520" cy="13968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800" b="1" strike="noStrike" spc="-1">
                <a:solidFill>
                  <a:srgbClr val="C00000"/>
                </a:solidFill>
                <a:latin typeface="Aptos"/>
              </a:rPr>
              <a:t>GRADUATORIA PROVVISORIA</a:t>
            </a:r>
            <a:endParaRPr lang="it-IT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7" name="Rettangolo 1"/>
          <p:cNvSpPr/>
          <p:nvPr/>
        </p:nvSpPr>
        <p:spPr>
          <a:xfrm>
            <a:off x="3871051" y="3707307"/>
            <a:ext cx="7978592" cy="1321985"/>
          </a:xfrm>
          <a:prstGeom prst="rect">
            <a:avLst/>
          </a:prstGeom>
          <a:noFill/>
          <a:ln w="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>
              <a:buClr>
                <a:srgbClr val="00B050"/>
              </a:buClr>
              <a:buFont typeface="Wingdings"/>
              <a:buChar char="v"/>
            </a:pPr>
            <a:r>
              <a:rPr lang="it-IT" sz="2000" b="1" strike="noStrike" spc="-1" dirty="0">
                <a:solidFill>
                  <a:srgbClr val="00B050"/>
                </a:solidFill>
                <a:highlight>
                  <a:srgbClr val="000000"/>
                </a:highlight>
                <a:latin typeface="Aptos"/>
              </a:rPr>
              <a:t>Domande ammissibili e finanziabili</a:t>
            </a:r>
            <a:r>
              <a:rPr lang="it-IT" sz="2000" b="1" spc="-1" dirty="0">
                <a:solidFill>
                  <a:srgbClr val="00B050"/>
                </a:solidFill>
                <a:highlight>
                  <a:srgbClr val="000000"/>
                </a:highlight>
                <a:latin typeface="Aptos"/>
              </a:rPr>
              <a:t> </a:t>
            </a:r>
            <a:endParaRPr lang="it-IT" sz="2000" b="1" strike="noStrike" spc="-1" dirty="0">
              <a:solidFill>
                <a:srgbClr val="000000"/>
              </a:solidFill>
              <a:highlight>
                <a:srgbClr val="000000"/>
              </a:highlight>
              <a:latin typeface="Aptos"/>
              <a:cs typeface="Calibri"/>
            </a:endParaRPr>
          </a:p>
          <a:p>
            <a:pPr marL="342900" indent="-342900">
              <a:buClr>
                <a:srgbClr val="FFC000"/>
              </a:buClr>
              <a:buFont typeface="Wingdings"/>
              <a:buChar char="v"/>
            </a:pPr>
            <a:r>
              <a:rPr lang="it-IT" sz="2000" b="1" spc="-1" dirty="0">
                <a:solidFill>
                  <a:srgbClr val="FFC000"/>
                </a:solidFill>
                <a:highlight>
                  <a:srgbClr val="000000"/>
                </a:highlight>
                <a:latin typeface="Aptos"/>
                <a:ea typeface="ArialMT"/>
              </a:rPr>
              <a:t>Domande ammissibili ma non finanziabili per  </a:t>
            </a:r>
            <a:r>
              <a:rPr lang="it-IT" sz="2000" b="1" strike="noStrike" spc="-1" dirty="0">
                <a:solidFill>
                  <a:srgbClr val="FFC000"/>
                </a:solidFill>
                <a:highlight>
                  <a:srgbClr val="000000"/>
                </a:highlight>
                <a:latin typeface="Aptos"/>
                <a:ea typeface="ArialMT"/>
              </a:rPr>
              <a:t>esaurimento</a:t>
            </a:r>
            <a:r>
              <a:rPr lang="it-IT" sz="2000" b="1" spc="-1" dirty="0">
                <a:solidFill>
                  <a:srgbClr val="FFC000"/>
                </a:solidFill>
                <a:highlight>
                  <a:srgbClr val="000000"/>
                </a:highlight>
                <a:latin typeface="Aptos"/>
                <a:ea typeface="ArialMT"/>
              </a:rPr>
              <a:t> delle</a:t>
            </a:r>
            <a:r>
              <a:rPr lang="it-IT" sz="2000" b="1" strike="noStrike" spc="-1" dirty="0">
                <a:solidFill>
                  <a:srgbClr val="FFC000"/>
                </a:solidFill>
                <a:highlight>
                  <a:srgbClr val="000000"/>
                </a:highlight>
                <a:latin typeface="Aptos"/>
                <a:ea typeface="ArialMT"/>
              </a:rPr>
              <a:t> risorse disponibili</a:t>
            </a:r>
            <a:r>
              <a:rPr lang="it-IT" sz="2000" b="1" spc="-1" dirty="0">
                <a:solidFill>
                  <a:srgbClr val="FFC000"/>
                </a:solidFill>
                <a:highlight>
                  <a:srgbClr val="000000"/>
                </a:highlight>
                <a:latin typeface="Aptos"/>
                <a:ea typeface="ArialMT"/>
              </a:rPr>
              <a:t> </a:t>
            </a:r>
            <a:endParaRPr lang="it-IT" sz="2000" b="1" strike="noStrike" spc="-1" dirty="0">
              <a:solidFill>
                <a:srgbClr val="000000"/>
              </a:solidFill>
              <a:highlight>
                <a:srgbClr val="000000"/>
              </a:highlight>
              <a:latin typeface="Aptos"/>
              <a:cs typeface="Calibri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v"/>
            </a:pPr>
            <a:r>
              <a:rPr lang="it-IT" sz="2000" b="1" strike="noStrike" spc="-1" dirty="0">
                <a:solidFill>
                  <a:srgbClr val="FF0000"/>
                </a:solidFill>
                <a:highlight>
                  <a:srgbClr val="000000"/>
                </a:highlight>
                <a:latin typeface="Aptos"/>
                <a:ea typeface="ArialMT"/>
              </a:rPr>
              <a:t>Domande non ammissibili, con l’indicazione della motivazione</a:t>
            </a:r>
            <a:r>
              <a:rPr lang="it-IT" sz="2000" b="1" spc="-1" dirty="0">
                <a:solidFill>
                  <a:srgbClr val="FF0000"/>
                </a:solidFill>
                <a:highlight>
                  <a:srgbClr val="000000"/>
                </a:highlight>
                <a:latin typeface="Aptos"/>
                <a:ea typeface="ArialMT"/>
              </a:rPr>
              <a:t> </a:t>
            </a:r>
            <a:endParaRPr lang="it-IT" sz="2000" b="1" strike="noStrike" spc="-1" dirty="0">
              <a:solidFill>
                <a:srgbClr val="000000"/>
              </a:solidFill>
              <a:highlight>
                <a:srgbClr val="000000"/>
              </a:highlight>
              <a:latin typeface="Aptos"/>
              <a:cs typeface="Calibri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3F87864E-A133-0888-2DE1-C64250D2BF35}"/>
              </a:ext>
            </a:extLst>
          </p:cNvPr>
          <p:cNvSpPr/>
          <p:nvPr/>
        </p:nvSpPr>
        <p:spPr>
          <a:xfrm>
            <a:off x="3806829" y="373814"/>
            <a:ext cx="4158033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ISTRUTTORIA - </a:t>
            </a:r>
            <a:r>
              <a:rPr lang="it-IT" sz="3000" b="1" spc="-1" dirty="0">
                <a:solidFill>
                  <a:srgbClr val="33C518"/>
                </a:solidFill>
                <a:latin typeface="Aptos"/>
              </a:rPr>
              <a:t>FASE 1</a:t>
            </a:r>
            <a:endParaRPr lang="it-IT" sz="3000" spc="-1">
              <a:solidFill>
                <a:srgbClr val="33C518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6330351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D38B1EA-C93E-FD08-E594-13D5DFC12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" grpId="0" animBg="1"/>
      <p:bldP spid="785" grpId="0" animBg="1"/>
      <p:bldP spid="78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ettangolo 9"/>
          <p:cNvSpPr/>
          <p:nvPr/>
        </p:nvSpPr>
        <p:spPr>
          <a:xfrm>
            <a:off x="274791" y="3435408"/>
            <a:ext cx="11478240" cy="2279867"/>
          </a:xfrm>
          <a:prstGeom prst="roundRect">
            <a:avLst/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it-IT" sz="2000" b="1" strike="noStrike" spc="-1" dirty="0">
                <a:solidFill>
                  <a:srgbClr val="FFFFFF"/>
                </a:solidFill>
                <a:latin typeface="Aptos"/>
              </a:rPr>
              <a:t>2. </a:t>
            </a:r>
            <a:r>
              <a:rPr lang="it-IT" sz="2000" b="1" spc="-1" dirty="0">
                <a:solidFill>
                  <a:srgbClr val="FFFFFF"/>
                </a:solidFill>
                <a:latin typeface="Aptos"/>
              </a:rPr>
              <a:t>Istruttoria piano del progetto </a:t>
            </a:r>
            <a:r>
              <a:rPr lang="it-IT" sz="2000" spc="-1" dirty="0">
                <a:solidFill>
                  <a:srgbClr val="FFFFFF"/>
                </a:solidFill>
                <a:latin typeface="Aptos"/>
              </a:rPr>
              <a:t> </a:t>
            </a:r>
            <a:endParaRPr lang="it-IT" sz="2000" b="0" strike="noStrike" spc="-1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buFont typeface="Arial"/>
              <a:buChar char="•"/>
            </a:pP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Indica le risultanze dell’attività di animazione con indicati data, ora e luogo degli incontri pubblici effettuati, modalità di convocazione e di pubblicizzazione degli stessi, fogli firma dei partecipanti, report contenente temi discussi </a:t>
            </a:r>
            <a:r>
              <a:rPr lang="it-IT" sz="1800" b="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e </a:t>
            </a: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le decisioni prese</a:t>
            </a:r>
            <a:endParaRPr lang="it-IT">
              <a:solidFill>
                <a:srgbClr val="FFFFFF"/>
              </a:solidFill>
              <a:latin typeface="Apto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Contiene atto costitutivo dell’aggregazione redatto in forma pubblica o </a:t>
            </a:r>
            <a:r>
              <a:rPr lang="it-IT" sz="1800" b="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con </a:t>
            </a: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scrittura privata autenticata</a:t>
            </a:r>
            <a:endParaRPr lang="it-IT">
              <a:solidFill>
                <a:srgbClr val="FFFFFF"/>
              </a:solidFill>
              <a:latin typeface="Apto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Evidenzia la check list Argea</a:t>
            </a:r>
            <a:r>
              <a:rPr lang="it-IT" sz="1800" b="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 per </a:t>
            </a: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le procedure </a:t>
            </a:r>
            <a:r>
              <a:rPr lang="it-IT" sz="1800" b="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di </a:t>
            </a: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gara </a:t>
            </a:r>
            <a:r>
              <a:rPr lang="it-IT" sz="1800" b="0" strike="noStrike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per </a:t>
            </a: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appalti pubblici di lavori, servizi e forniture</a:t>
            </a:r>
            <a:endParaRPr lang="it-IT" dirty="0">
              <a:solidFill>
                <a:srgbClr val="FFFFFF"/>
              </a:solidFill>
              <a:latin typeface="Apto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Contiene dichiarazione di ammissibilità dell’IVA e la dichiarazione sostitutiva de </a:t>
            </a:r>
            <a:r>
              <a:rPr lang="it-IT" spc="-1" err="1">
                <a:solidFill>
                  <a:srgbClr val="FFFFFF"/>
                </a:solidFill>
                <a:latin typeface="Aptos"/>
                <a:ea typeface="+mn-lt"/>
                <a:cs typeface="+mn-lt"/>
              </a:rPr>
              <a:t>minimis</a:t>
            </a:r>
            <a:r>
              <a:rPr lang="it-IT" spc="-1" dirty="0">
                <a:solidFill>
                  <a:srgbClr val="FFFFFF"/>
                </a:solidFill>
                <a:latin typeface="Aptos"/>
                <a:ea typeface="+mn-lt"/>
                <a:cs typeface="+mn-lt"/>
              </a:rPr>
              <a:t> </a:t>
            </a:r>
            <a:endParaRPr lang="it-IT">
              <a:solidFill>
                <a:srgbClr val="FFFFFF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789" name="Rettangolo 2"/>
          <p:cNvSpPr/>
          <p:nvPr/>
        </p:nvSpPr>
        <p:spPr>
          <a:xfrm>
            <a:off x="1807694" y="158151"/>
            <a:ext cx="8099118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it-IT" sz="3000" b="1" strike="noStrike" spc="-1" dirty="0">
                <a:solidFill>
                  <a:srgbClr val="FF0000"/>
                </a:solidFill>
                <a:latin typeface="Aptos"/>
              </a:rPr>
              <a:t>I DOCUMENTI DA PRESENTARE PER LA </a:t>
            </a:r>
            <a:r>
              <a:rPr lang="it-IT" sz="3000" b="1" strike="noStrike" spc="-1" dirty="0">
                <a:solidFill>
                  <a:srgbClr val="33C518"/>
                </a:solidFill>
                <a:latin typeface="Aptos"/>
              </a:rPr>
              <a:t>FASE 2</a:t>
            </a:r>
            <a:endParaRPr lang="it-IT" sz="3000" b="0" strike="noStrike" spc="-1">
              <a:solidFill>
                <a:srgbClr val="33C518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790" name="Rettangolo 1"/>
          <p:cNvSpPr/>
          <p:nvPr/>
        </p:nvSpPr>
        <p:spPr>
          <a:xfrm rot="540000">
            <a:off x="9588213" y="5610059"/>
            <a:ext cx="2424600" cy="91260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1" strike="noStrike" spc="-1">
                <a:solidFill>
                  <a:schemeClr val="lt1"/>
                </a:solidFill>
                <a:latin typeface="Calibri"/>
              </a:rPr>
              <a:t>Da consegnare </a:t>
            </a:r>
            <a:endParaRPr lang="it-IT" sz="18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1" strike="noStrike" spc="-1">
                <a:solidFill>
                  <a:schemeClr val="lt1"/>
                </a:solidFill>
                <a:latin typeface="Calibri"/>
              </a:rPr>
              <a:t>entro 60 giorni dalla richiesta del GAL</a:t>
            </a:r>
            <a:endParaRPr lang="it-IT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" y="6228644"/>
            <a:ext cx="5820409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A4C0793-7A0A-E0DF-E414-E8678D958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2E91FA-2FC1-68DB-210A-4AB283D898B5}"/>
              </a:ext>
            </a:extLst>
          </p:cNvPr>
          <p:cNvSpPr txBox="1"/>
          <p:nvPr/>
        </p:nvSpPr>
        <p:spPr>
          <a:xfrm>
            <a:off x="353683" y="1604512"/>
            <a:ext cx="11484632" cy="1668542"/>
          </a:xfrm>
          <a:prstGeom prst="roundRect">
            <a:avLst/>
          </a:prstGeom>
          <a:solidFill>
            <a:srgbClr val="C3F3F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Aptos"/>
                <a:cs typeface="Segoe UI"/>
              </a:rPr>
              <a:t>1. Relazione tecnico-economica</a:t>
            </a:r>
            <a:r>
              <a:rPr lang="it-IT" sz="2000" dirty="0">
                <a:solidFill>
                  <a:srgbClr val="C00000"/>
                </a:solidFill>
                <a:latin typeface="Aptos"/>
                <a:cs typeface="Segoe UI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solidFill>
                  <a:srgbClr val="00B050"/>
                </a:solidFill>
                <a:latin typeface="Aptos"/>
                <a:ea typeface="+mn-lt"/>
                <a:cs typeface="+mn-lt"/>
              </a:rPr>
              <a:t>Contiene finalità e obiettivi del progetto, attività previste con relativi interventi, risultati attesi</a:t>
            </a:r>
            <a:endParaRPr lang="it-IT" dirty="0">
              <a:solidFill>
                <a:srgbClr val="00B050"/>
              </a:solidFill>
              <a:latin typeface="Aptos"/>
            </a:endParaRP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solidFill>
                  <a:srgbClr val="00B050"/>
                </a:solidFill>
                <a:latin typeface="Aptos"/>
                <a:ea typeface="+mn-lt"/>
                <a:cs typeface="+mn-lt"/>
              </a:rPr>
              <a:t>Indica l’analisi dei costi per singola categoria di spesa con dettaglio attività e interventi previsti, corredata di preventivi ove necessari</a:t>
            </a:r>
            <a:endParaRPr lang="it-IT" dirty="0">
              <a:solidFill>
                <a:srgbClr val="00B050"/>
              </a:solidFill>
              <a:latin typeface="Aptos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solidFill>
                  <a:srgbClr val="00B050"/>
                </a:solidFill>
                <a:latin typeface="Aptos"/>
                <a:cs typeface="Arial"/>
              </a:rPr>
              <a:t>indica cronoprogramma attività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88461A-3177-EA21-EB56-41C3AFED1037}"/>
              </a:ext>
            </a:extLst>
          </p:cNvPr>
          <p:cNvSpPr txBox="1"/>
          <p:nvPr/>
        </p:nvSpPr>
        <p:spPr>
          <a:xfrm>
            <a:off x="3071004" y="986287"/>
            <a:ext cx="6049992" cy="510778"/>
          </a:xfrm>
          <a:prstGeom prst="round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ptos"/>
              </a:rPr>
              <a:t>Piano di Progetto Esecutivo composto da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animBg="1"/>
      <p:bldP spid="789" grpId="0" animBg="1"/>
      <p:bldP spid="790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Rettangolo 9"/>
          <p:cNvSpPr/>
          <p:nvPr/>
        </p:nvSpPr>
        <p:spPr>
          <a:xfrm>
            <a:off x="214109" y="1056757"/>
            <a:ext cx="8177961" cy="5276432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-457200">
              <a:buAutoNum type="arabicPeriod"/>
            </a:pP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Piano di progetto preliminare contenente iniziative di animazione territoriale finalizzate al coinvolgimento dei portatori di interesse eventualmente interessati al Progetto</a:t>
            </a:r>
            <a:b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</a:br>
            <a:endParaRPr lang="it-IT" sz="60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dichiarazione di impegno, sottoscritta da tutti, a presentare il piano di progetto esecutivo</a:t>
            </a:r>
            <a:endParaRPr lang="it-IT" dirty="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it-IT" sz="600" spc="-1" dirty="0">
              <a:solidFill>
                <a:srgbClr val="C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Copia deliberazione di autorizzazione per il rappresentante legale </a:t>
            </a:r>
            <a:r>
              <a:rPr lang="it-IT" sz="2000" strike="noStrike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del </a:t>
            </a: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soggetto capofila a chiedere e riscuotere gli incentivi di legge</a:t>
            </a:r>
            <a:endParaRPr lang="it-IT" dirty="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it-IT" sz="600" spc="-1" dirty="0">
              <a:solidFill>
                <a:srgbClr val="C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Copia</a:t>
            </a:r>
            <a:r>
              <a:rPr lang="it-IT" sz="2000" b="0" strike="noStrike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 </a:t>
            </a: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della deliberazione di autorizzazione per </a:t>
            </a:r>
            <a:r>
              <a:rPr lang="it-IT" sz="2000" b="0" strike="noStrike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il </a:t>
            </a: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rappresentante legale di ogni partner a firmare la dichiarazione di impegno (da allegare nel caso di partner persona giuridica dotata per statuto </a:t>
            </a:r>
            <a:r>
              <a:rPr lang="it-IT" sz="2000" b="0" strike="noStrike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di </a:t>
            </a:r>
            <a:r>
              <a:rPr lang="it-IT" sz="2000" spc="-1">
                <a:solidFill>
                  <a:srgbClr val="C00000"/>
                </a:solidFill>
                <a:latin typeface="Aptos"/>
                <a:ea typeface="+mn-lt"/>
                <a:cs typeface="+mn-lt"/>
              </a:rPr>
              <a:t>organo decisionale collegiale)</a:t>
            </a:r>
            <a:endParaRPr lang="it-IT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it-IT" sz="600" spc="-1" dirty="0">
              <a:solidFill>
                <a:srgbClr val="C00000"/>
              </a:solidFill>
              <a:latin typeface="Aptos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it-IT" sz="2000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copia di documento d’identità Capofila e di tutti i soggetti partner</a:t>
            </a:r>
            <a:endParaRPr lang="it-IT" dirty="0">
              <a:latin typeface="Aptos"/>
              <a:ea typeface="Calibri"/>
              <a:cs typeface="Calibri"/>
            </a:endParaRPr>
          </a:p>
        </p:txBody>
      </p:sp>
      <p:sp>
        <p:nvSpPr>
          <p:cNvPr id="792" name="Rettangolo 2"/>
          <p:cNvSpPr/>
          <p:nvPr/>
        </p:nvSpPr>
        <p:spPr>
          <a:xfrm>
            <a:off x="966781" y="158151"/>
            <a:ext cx="8803285" cy="713481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Calibri"/>
              </a:rPr>
              <a:t>I DOCUMENTI DA PRESENTARE PER LA </a:t>
            </a:r>
            <a:r>
              <a:rPr lang="it-IT" sz="3600" b="1" strike="noStrike" spc="-1" dirty="0">
                <a:solidFill>
                  <a:srgbClr val="33C518"/>
                </a:solidFill>
                <a:latin typeface="Calibri"/>
              </a:rPr>
              <a:t>FASE 2</a:t>
            </a:r>
            <a:endParaRPr lang="it-IT" sz="3600" b="0" strike="noStrike" spc="-1" dirty="0">
              <a:solidFill>
                <a:srgbClr val="33C5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93" name="Rettangolo 3"/>
          <p:cNvSpPr/>
          <p:nvPr/>
        </p:nvSpPr>
        <p:spPr>
          <a:xfrm>
            <a:off x="8482611" y="1069318"/>
            <a:ext cx="3361138" cy="5630857"/>
          </a:xfrm>
          <a:prstGeom prst="rect">
            <a:avLst/>
          </a:prstGeom>
          <a:solidFill>
            <a:srgbClr val="C3F3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b="1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</a:rPr>
              <a:t>NB</a:t>
            </a:r>
            <a:endParaRPr lang="it-IT" b="0" strike="noStrike" spc="-1">
              <a:solidFill>
                <a:schemeClr val="dk1">
                  <a:lumMod val="65000"/>
                  <a:lumOff val="35000"/>
                </a:schemeClr>
              </a:solidFill>
              <a:latin typeface="Aptos"/>
            </a:endParaRPr>
          </a:p>
          <a:p>
            <a:pPr algn="ctr"/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Nel caso di acquisizione di beni materiali e servizi, il richiedente deve avere selezionato </a:t>
            </a:r>
            <a:r>
              <a:rPr lang="it-IT" b="1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almeno tre preventivi</a:t>
            </a:r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 di spesa forniti da fornitori differenti </a:t>
            </a:r>
            <a:endParaRPr lang="it-IT">
              <a:solidFill>
                <a:schemeClr val="dk1">
                  <a:lumMod val="65000"/>
                  <a:lumOff val="35000"/>
                </a:schemeClr>
              </a:solidFill>
              <a:latin typeface="Aptos"/>
              <a:ea typeface="+mn-lt"/>
              <a:cs typeface="+mn-lt"/>
            </a:endParaRPr>
          </a:p>
          <a:p>
            <a:pPr algn="ctr"/>
            <a:endParaRPr lang="it-IT" spc="-1" dirty="0">
              <a:solidFill>
                <a:schemeClr val="dk1">
                  <a:lumMod val="65000"/>
                  <a:lumOff val="35000"/>
                </a:schemeClr>
              </a:solidFill>
              <a:latin typeface="Aptos"/>
              <a:ea typeface="+mn-lt"/>
              <a:cs typeface="+mn-lt"/>
            </a:endParaRPr>
          </a:p>
          <a:p>
            <a:pPr algn="ctr"/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Il beneficiario deve fornire </a:t>
            </a:r>
            <a:r>
              <a:rPr lang="it-IT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una </a:t>
            </a:r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breve</a:t>
            </a:r>
            <a:r>
              <a:rPr lang="it-IT" b="1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 relazione tecnico/economica</a:t>
            </a:r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 coi motivi che oltre al prezzo hanno determinato </a:t>
            </a:r>
            <a:r>
              <a:rPr lang="it-IT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la </a:t>
            </a:r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scelta del preventivo ritenuto valido</a:t>
            </a:r>
            <a:endParaRPr lang="it-IT">
              <a:solidFill>
                <a:schemeClr val="dk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ctr" defTabSz="914400">
              <a:lnSpc>
                <a:spcPct val="100000"/>
              </a:lnSpc>
            </a:pPr>
            <a:endParaRPr lang="it-IT" b="0" strike="noStrike" spc="-1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Ulteriori dettagli non specificati nel </a:t>
            </a:r>
            <a:r>
              <a:rPr lang="it-IT" spc="-1" err="1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bando,sono</a:t>
            </a:r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 </a:t>
            </a:r>
            <a:r>
              <a:rPr lang="it-IT" spc="-1" err="1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reperibil</a:t>
            </a:r>
            <a:r>
              <a:rPr lang="it-IT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Aptos"/>
                <a:ea typeface="+mn-lt"/>
                <a:cs typeface="+mn-lt"/>
              </a:rPr>
              <a:t> nelle “Linee guida sull’ammissibilità delle spese relative allo sviluppo rurale 2014-2020”</a:t>
            </a:r>
            <a:endParaRPr lang="it-IT">
              <a:solidFill>
                <a:schemeClr val="dk1">
                  <a:lumMod val="65000"/>
                  <a:lumOff val="35000"/>
                </a:schemeClr>
              </a:solidFill>
              <a:latin typeface="Aptos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6172200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D251712-D42C-1235-FA3E-814CAE417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build="p" animBg="1"/>
      <p:bldP spid="792" grpId="0" animBg="1"/>
      <p:bldP spid="7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ACB522-924B-1AEB-50F6-D3780935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284CBE2A-54DD-E940-DB25-CA8293939B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490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0E64C66-6A6F-C6B0-BC7A-8AB40ED2D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76" y="152401"/>
            <a:ext cx="1448869" cy="60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23B189C-17D0-B27C-3D42-A2F7A6436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76" y="152401"/>
            <a:ext cx="1448869" cy="6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78CF858-895D-0656-0610-5823AA4A42D3}"/>
              </a:ext>
            </a:extLst>
          </p:cNvPr>
          <p:cNvSpPr/>
          <p:nvPr/>
        </p:nvSpPr>
        <p:spPr>
          <a:xfrm>
            <a:off x="6213968" y="2617893"/>
            <a:ext cx="4880021" cy="1735037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00000"/>
              </a:lnSpc>
            </a:pPr>
            <a:r>
              <a:rPr lang="it-IT" sz="2300" b="1" strike="noStrike" spc="-1" dirty="0">
                <a:solidFill>
                  <a:srgbClr val="C00000"/>
                </a:solidFill>
                <a:latin typeface="Aptos"/>
              </a:rPr>
              <a:t>3 AMBITI DI INTERVENTO</a:t>
            </a:r>
            <a:endParaRPr lang="it-IT" sz="2300" b="0" strike="noStrike" spc="-1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300" b="1" strike="noStrike" spc="-1" dirty="0">
                <a:latin typeface="Aptos"/>
              </a:rPr>
              <a:t>Sistemi produttivi locali</a:t>
            </a:r>
            <a:r>
              <a:rPr lang="it-IT" sz="2300" b="1" spc="-1" dirty="0">
                <a:latin typeface="Aptos"/>
              </a:rPr>
              <a:t> </a:t>
            </a:r>
            <a:endParaRPr lang="it-IT" sz="2300" b="0" strike="noStrike" spc="-1">
              <a:latin typeface="Aptos"/>
              <a:ea typeface="Calibri"/>
              <a:cs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300" b="1" strike="noStrike" spc="-1" dirty="0">
                <a:latin typeface="Aptos"/>
              </a:rPr>
              <a:t>Inclusione sociale</a:t>
            </a:r>
            <a:endParaRPr lang="it-IT" sz="2300" spc="-1">
              <a:latin typeface="Aptos"/>
              <a:ea typeface="Calibri"/>
              <a:cs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300" b="1" strike="noStrike" spc="-1" dirty="0">
                <a:latin typeface="Aptos"/>
              </a:rPr>
              <a:t>Turismo sostenibile</a:t>
            </a:r>
            <a:endParaRPr lang="it-IT" sz="2300" b="1" strike="noStrike" spc="-1" dirty="0">
              <a:latin typeface="Aptos"/>
              <a:ea typeface="Calibri"/>
              <a:cs typeface="Calibri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CD7C13-F993-B768-4155-4EF7F44B2F9E}"/>
              </a:ext>
            </a:extLst>
          </p:cNvPr>
          <p:cNvSpPr/>
          <p:nvPr/>
        </p:nvSpPr>
        <p:spPr>
          <a:xfrm>
            <a:off x="2210941" y="1250831"/>
            <a:ext cx="8474349" cy="713481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Aft>
                <a:spcPts val="601"/>
              </a:spcAft>
            </a:pPr>
            <a:r>
              <a:rPr lang="it-IT" sz="3600" b="1" strike="noStrike" spc="-1" dirty="0">
                <a:solidFill>
                  <a:srgbClr val="FF0000"/>
                </a:solidFill>
                <a:latin typeface="Aptos"/>
              </a:rPr>
              <a:t>IL PIANO D’AZIONE DEL GAL MARGHINE</a:t>
            </a:r>
            <a:endParaRPr lang="it-IT" sz="3600" b="0" strike="noStrike" spc="-1">
              <a:solidFill>
                <a:srgbClr val="FF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DC04254-E3AC-C51F-E6DC-B34343F6EF57}"/>
              </a:ext>
            </a:extLst>
          </p:cNvPr>
          <p:cNvSpPr/>
          <p:nvPr/>
        </p:nvSpPr>
        <p:spPr>
          <a:xfrm rot="21020400">
            <a:off x="1286199" y="2764083"/>
            <a:ext cx="4263132" cy="1519827"/>
          </a:xfrm>
          <a:prstGeom prst="roundRect">
            <a:avLst/>
          </a:prstGeom>
          <a:solidFill>
            <a:srgbClr val="95F77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720" tIns="36720" rIns="36720" bIns="36720" numCol="1" spc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it-IT" sz="2600" b="1" strike="noStrike" spc="-1" dirty="0">
                <a:solidFill>
                  <a:srgbClr val="C00000"/>
                </a:solidFill>
                <a:latin typeface="Aptos"/>
              </a:rPr>
              <a:t>DOTAZIONE FINANZIARIA</a:t>
            </a:r>
            <a:r>
              <a:rPr lang="it-IT" sz="2600" b="1" spc="-1" dirty="0">
                <a:solidFill>
                  <a:srgbClr val="C00000"/>
                </a:solidFill>
                <a:latin typeface="Aptos"/>
              </a:rPr>
              <a:t> </a:t>
            </a:r>
            <a:endParaRPr lang="it-IT" sz="2600" b="0" strike="noStrike" spc="-1" dirty="0">
              <a:solidFill>
                <a:srgbClr val="000000"/>
              </a:solidFill>
              <a:latin typeface="Aptos"/>
            </a:endParaRPr>
          </a:p>
          <a:p>
            <a:pPr algn="ctr">
              <a:tabLst>
                <a:tab pos="0" algn="l"/>
              </a:tabLst>
            </a:pPr>
            <a:r>
              <a:rPr lang="it-IT" sz="2600" b="1" strike="noStrike" spc="-1" dirty="0">
                <a:latin typeface="Aptos"/>
              </a:rPr>
              <a:t>€</a:t>
            </a:r>
            <a:r>
              <a:rPr lang="it-IT" sz="2600" b="1" spc="-1" dirty="0">
                <a:latin typeface="Aptos"/>
              </a:rPr>
              <a:t>.250.000,00</a:t>
            </a:r>
            <a:endParaRPr lang="it-IT" sz="2600" b="1" strike="noStrike" spc="-1"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5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Rectangle 1"/>
          <p:cNvSpPr/>
          <p:nvPr/>
        </p:nvSpPr>
        <p:spPr>
          <a:xfrm>
            <a:off x="474453" y="1358341"/>
            <a:ext cx="11429280" cy="2058530"/>
          </a:xfrm>
          <a:prstGeom prst="roundRect">
            <a:avLst/>
          </a:prstGeom>
          <a:solidFill>
            <a:srgbClr val="95F779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marL="342900" indent="-342900" algn="ctr" defTabSz="914400">
              <a:lnSpc>
                <a:spcPct val="100000"/>
              </a:lnSpc>
              <a:buFont typeface="Arial"/>
              <a:buChar char="•"/>
            </a:pPr>
            <a:r>
              <a:rPr lang="it-IT" sz="2000" b="1" strike="noStrike" spc="-1">
                <a:solidFill>
                  <a:schemeClr val="dk1"/>
                </a:solidFill>
                <a:latin typeface="Aptos"/>
              </a:rPr>
              <a:t>Ammissibilità dei costi </a:t>
            </a:r>
            <a:r>
              <a:rPr lang="it-IT" sz="2000" b="0" strike="noStrike" spc="-1" dirty="0">
                <a:solidFill>
                  <a:schemeClr val="dk1"/>
                </a:solidFill>
                <a:latin typeface="Aptos"/>
              </a:rPr>
              <a:t>(pertinenti, necessari, congrui, eseguiti nel rispetto delle norme)</a:t>
            </a:r>
            <a:endParaRPr lang="it-IT" sz="2000" b="0" strike="noStrike" spc="-1">
              <a:solidFill>
                <a:schemeClr val="dk1"/>
              </a:solidFill>
              <a:latin typeface="Aptos"/>
              <a:ea typeface="Calibri"/>
              <a:cs typeface="Calibri"/>
            </a:endParaRPr>
          </a:p>
          <a:p>
            <a:pPr marL="342900" indent="-342900" algn="ctr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chemeClr val="dk1"/>
                </a:solidFill>
                <a:latin typeface="Aptos"/>
              </a:rPr>
              <a:t>Ragionevolezza dei costi </a:t>
            </a:r>
            <a:r>
              <a:rPr lang="it-IT" sz="2000" b="0" strike="noStrike" spc="-1" dirty="0">
                <a:solidFill>
                  <a:schemeClr val="dk1"/>
                </a:solidFill>
                <a:latin typeface="Aptos"/>
              </a:rPr>
              <a:t>(confronto preventivi / relazione tecnica illustrativa per beni e servizi)</a:t>
            </a:r>
            <a:endParaRPr lang="it-IT" sz="2000" b="0" strike="noStrike" spc="-1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marL="342900" indent="-342900" algn="ctr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 dirty="0">
                <a:latin typeface="Aptos"/>
              </a:rPr>
              <a:t>Coerenza del progetto (strategia </a:t>
            </a:r>
            <a:r>
              <a:rPr lang="it-IT" sz="2000" b="1" strike="noStrike" spc="-1" dirty="0" err="1">
                <a:latin typeface="Aptos"/>
              </a:rPr>
              <a:t>PdA</a:t>
            </a:r>
            <a:r>
              <a:rPr lang="it-IT" sz="2000" b="1" strike="noStrike" spc="-1" dirty="0">
                <a:latin typeface="Aptos"/>
              </a:rPr>
              <a:t> e finalità Bando)</a:t>
            </a:r>
            <a:endParaRPr lang="it-IT" sz="2000" b="0" strike="noStrike" spc="-1">
              <a:latin typeface="Aptos"/>
              <a:ea typeface="Calibri"/>
              <a:cs typeface="Calibri"/>
            </a:endParaRPr>
          </a:p>
          <a:p>
            <a:pPr marL="342900" indent="-342900" algn="ctr"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1" strike="noStrike" spc="-1" dirty="0">
                <a:latin typeface="Aptos"/>
                <a:ea typeface="+mn-lt"/>
                <a:cs typeface="+mn-lt"/>
              </a:rPr>
              <a:t>Verifica </a:t>
            </a:r>
            <a:r>
              <a:rPr lang="it-IT" sz="2000" b="1" spc="-1" dirty="0">
                <a:latin typeface="Aptos"/>
                <a:ea typeface="+mn-lt"/>
                <a:cs typeface="+mn-lt"/>
              </a:rPr>
              <a:t>dell’atto costitutivo</a:t>
            </a:r>
          </a:p>
          <a:p>
            <a:pPr marL="342900" indent="-342900" algn="ctr"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it-IT" sz="2000" b="1" spc="-1" dirty="0">
                <a:latin typeface="Aptos"/>
                <a:ea typeface="+mn-lt"/>
                <a:cs typeface="+mn-lt"/>
              </a:rPr>
              <a:t>Verifica risultanze dell’attività di animazione</a:t>
            </a:r>
            <a:endParaRPr lang="it-IT" sz="2000" b="1" spc="-1" dirty="0">
              <a:latin typeface="Aptos"/>
              <a:ea typeface="Calibri"/>
              <a:cs typeface="Calibri"/>
            </a:endParaRPr>
          </a:p>
        </p:txBody>
      </p:sp>
      <p:sp>
        <p:nvSpPr>
          <p:cNvPr id="795" name="Ovale 2"/>
          <p:cNvSpPr/>
          <p:nvPr/>
        </p:nvSpPr>
        <p:spPr>
          <a:xfrm>
            <a:off x="4126320" y="4537080"/>
            <a:ext cx="4259520" cy="1411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800" b="1" strike="noStrike" spc="-1">
                <a:solidFill>
                  <a:srgbClr val="C00000"/>
                </a:solidFill>
                <a:latin typeface="Aptos"/>
              </a:rPr>
              <a:t>GRADUATORIA DEFINITIVA </a:t>
            </a:r>
            <a:endParaRPr lang="it-IT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6" name="Freccia in su 3"/>
          <p:cNvSpPr/>
          <p:nvPr/>
        </p:nvSpPr>
        <p:spPr>
          <a:xfrm rot="10800000">
            <a:off x="5914553" y="3539183"/>
            <a:ext cx="540720" cy="9032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6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7" name="Rettangolo 1"/>
          <p:cNvSpPr/>
          <p:nvPr/>
        </p:nvSpPr>
        <p:spPr>
          <a:xfrm>
            <a:off x="8338572" y="5621783"/>
            <a:ext cx="3446700" cy="655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ts val="1400"/>
              </a:lnSpc>
              <a:spcAft>
                <a:spcPts val="601"/>
              </a:spcAft>
            </a:pPr>
            <a:r>
              <a:rPr lang="it-IT" sz="2000" b="1" strike="noStrike" spc="-1" dirty="0">
                <a:solidFill>
                  <a:srgbClr val="00B050"/>
                </a:solidFill>
                <a:highlight>
                  <a:srgbClr val="000000"/>
                </a:highlight>
                <a:latin typeface="Aptos"/>
                <a:ea typeface="Calibri"/>
              </a:rPr>
              <a:t>Concessione del contributo</a:t>
            </a:r>
            <a:endParaRPr lang="it-IT" sz="2000" b="1" strike="noStrike" spc="-1">
              <a:solidFill>
                <a:srgbClr val="000000"/>
              </a:solidFill>
              <a:highlight>
                <a:srgbClr val="000000"/>
              </a:highlight>
              <a:latin typeface="Aptos"/>
              <a:ea typeface="Calibri"/>
              <a:cs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FF0000"/>
                </a:solidFill>
                <a:highlight>
                  <a:srgbClr val="000000"/>
                </a:highlight>
                <a:latin typeface="Aptos"/>
                <a:ea typeface="Calibri"/>
              </a:rPr>
              <a:t>Diniego del contributo</a:t>
            </a:r>
            <a:endParaRPr lang="it-IT" sz="2000" b="1" strike="noStrike" spc="-1">
              <a:solidFill>
                <a:srgbClr val="000000"/>
              </a:solidFill>
              <a:highlight>
                <a:srgbClr val="000000"/>
              </a:highlight>
              <a:latin typeface="Aptos"/>
              <a:ea typeface="Calibri"/>
              <a:cs typeface="Calibri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6287219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57BC25B-D7DE-14E7-37FF-C20E5CB0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AF4543-4EAA-D113-FC50-11F874F21389}"/>
              </a:ext>
            </a:extLst>
          </p:cNvPr>
          <p:cNvSpPr txBox="1"/>
          <p:nvPr/>
        </p:nvSpPr>
        <p:spPr>
          <a:xfrm>
            <a:off x="4724401" y="224287"/>
            <a:ext cx="3059502" cy="715089"/>
          </a:xfrm>
          <a:prstGeom prst="roundRect">
            <a:avLst/>
          </a:prstGeom>
          <a:solidFill>
            <a:srgbClr val="FFE69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ptos"/>
              </a:rPr>
              <a:t>ISTRUTTORIA</a:t>
            </a:r>
            <a:endParaRPr lang="it-IT" sz="3600" dirty="0">
              <a:solidFill>
                <a:srgbClr val="FF0000"/>
              </a:solidFill>
              <a:latin typeface="Aptos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 build="p" animBg="1"/>
      <p:bldP spid="795" grpId="0" animBg="1"/>
      <p:bldP spid="796" grpId="0" animBg="1"/>
      <p:bldP spid="79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Rettangolo 9"/>
          <p:cNvSpPr/>
          <p:nvPr/>
        </p:nvSpPr>
        <p:spPr>
          <a:xfrm>
            <a:off x="790755" y="1337094"/>
            <a:ext cx="6690579" cy="1939348"/>
          </a:xfrm>
          <a:prstGeom prst="roundRect">
            <a:avLst/>
          </a:prstGeom>
          <a:solidFill>
            <a:srgbClr val="95F7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800" b="1" strike="noStrike" spc="-1" dirty="0">
                <a:solidFill>
                  <a:schemeClr val="dk1"/>
                </a:solidFill>
                <a:latin typeface="Calibri"/>
              </a:rPr>
              <a:t>GAL </a:t>
            </a:r>
            <a:r>
              <a:rPr lang="it-IT" sz="2800" b="1" strike="noStrike" spc="-1" dirty="0" err="1">
                <a:solidFill>
                  <a:schemeClr val="dk1"/>
                </a:solidFill>
                <a:latin typeface="Calibri"/>
              </a:rPr>
              <a:t>Marghine</a:t>
            </a:r>
            <a:endParaRPr lang="it-IT" sz="2800" b="0" strike="noStrike" spc="-1" dirty="0" err="1">
              <a:solidFill>
                <a:schemeClr val="dk1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dk1"/>
                </a:solidFill>
                <a:latin typeface="Calibri"/>
              </a:rPr>
              <a:t>Fornisce AT</a:t>
            </a:r>
          </a:p>
          <a:p>
            <a:pPr defTabSz="914400"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dk1"/>
                </a:solidFill>
                <a:latin typeface="Calibri"/>
              </a:rPr>
              <a:t>Riceve e istruisce la Domanda di sostegno</a:t>
            </a:r>
          </a:p>
          <a:p>
            <a:pPr defTabSz="914400"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dk1"/>
                </a:solidFill>
                <a:latin typeface="Calibri"/>
              </a:rPr>
              <a:t>Predispone e pubblica le graduatorie provvisoria e definitiva</a:t>
            </a:r>
          </a:p>
          <a:p>
            <a:r>
              <a:rPr lang="it-IT" sz="2000" b="0" strike="noStrike" spc="-1" dirty="0">
                <a:solidFill>
                  <a:schemeClr val="dk1"/>
                </a:solidFill>
                <a:latin typeface="Calibri"/>
              </a:rPr>
              <a:t>Concede il sostegno</a:t>
            </a:r>
            <a:r>
              <a:rPr lang="it-IT" sz="2000" spc="-1" dirty="0">
                <a:solidFill>
                  <a:schemeClr val="dk1"/>
                </a:solidFill>
                <a:latin typeface="Calibri"/>
              </a:rPr>
              <a:t>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E4A04D-7A2F-7084-9DBC-BA15750994D5}"/>
              </a:ext>
            </a:extLst>
          </p:cNvPr>
          <p:cNvSpPr txBox="1"/>
          <p:nvPr/>
        </p:nvSpPr>
        <p:spPr>
          <a:xfrm>
            <a:off x="2294628" y="253041"/>
            <a:ext cx="7602748" cy="646986"/>
          </a:xfrm>
          <a:prstGeom prst="roundRect">
            <a:avLst/>
          </a:prstGeom>
          <a:solidFill>
            <a:srgbClr val="FFE69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SOGGETTI RESPONSABILI DELL’ATTUAZIONE</a:t>
            </a:r>
            <a:r>
              <a:rPr lang="it-IT" sz="3200">
                <a:solidFill>
                  <a:srgbClr val="FF0000"/>
                </a:solidFill>
                <a:ea typeface="Calibri"/>
                <a:cs typeface="Calibri"/>
              </a:rPr>
              <a:t>​</a:t>
            </a:r>
            <a:endParaRPr lang="it-IT">
              <a:solidFill>
                <a:srgbClr val="FF0000"/>
              </a:solidFill>
            </a:endParaRPr>
          </a:p>
        </p:txBody>
      </p:sp>
      <p:pic>
        <p:nvPicPr>
          <p:cNvPr id="4" name="Immagine 3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6FB2534A-08FF-AA75-55F3-B01125A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87" y="66137"/>
            <a:ext cx="2023745" cy="8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1E0A01-A6E6-649F-3F70-7E474AE5F2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6287219"/>
            <a:ext cx="5566410" cy="524510"/>
          </a:xfrm>
          <a:prstGeom prst="rect">
            <a:avLst/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CAB91E-F0FE-3BD6-9D6C-9A110D64BDF9}"/>
              </a:ext>
            </a:extLst>
          </p:cNvPr>
          <p:cNvSpPr txBox="1"/>
          <p:nvPr/>
        </p:nvSpPr>
        <p:spPr>
          <a:xfrm>
            <a:off x="7168553" y="3085381"/>
            <a:ext cx="4454104" cy="1600438"/>
          </a:xfrm>
          <a:prstGeom prst="roundRect">
            <a:avLst/>
          </a:prstGeom>
          <a:solidFill>
            <a:srgbClr val="FCF86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ea typeface="Calibri"/>
                <a:cs typeface="Segoe UI"/>
              </a:rPr>
              <a:t>PSR SARDEGNA</a:t>
            </a:r>
          </a:p>
          <a:p>
            <a:r>
              <a:rPr lang="it-IT" sz="2000" dirty="0">
                <a:ea typeface="+mn-lt"/>
                <a:cs typeface="+mn-lt"/>
              </a:rPr>
              <a:t>Responsabile della selezione dei GAL</a:t>
            </a:r>
            <a:endParaRPr lang="en-US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Piani d’Azione </a:t>
            </a:r>
            <a:endParaRPr lang="en-US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Monitoraggio e controllo dei GAL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A866A9-209B-1FC7-68FB-3635D6D8E2BB}"/>
              </a:ext>
            </a:extLst>
          </p:cNvPr>
          <p:cNvSpPr txBox="1"/>
          <p:nvPr/>
        </p:nvSpPr>
        <p:spPr>
          <a:xfrm>
            <a:off x="2064589" y="4264323"/>
            <a:ext cx="5244860" cy="1259919"/>
          </a:xfrm>
          <a:prstGeom prst="roundRect">
            <a:avLst/>
          </a:prstGeom>
          <a:solidFill>
            <a:srgbClr val="C3F3F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cs typeface="Segoe UI"/>
              </a:rPr>
              <a:t>ARGEA Sardegna</a:t>
            </a:r>
            <a:r>
              <a:rPr lang="it-IT" sz="2800" dirty="0">
                <a:cs typeface="Segoe UI"/>
              </a:rPr>
              <a:t>​</a:t>
            </a:r>
          </a:p>
          <a:p>
            <a:r>
              <a:rPr lang="it-IT" sz="2000" dirty="0">
                <a:cs typeface="Segoe UI"/>
              </a:rPr>
              <a:t>Riceve e istruisce le Domande di pagamento ​</a:t>
            </a:r>
            <a:endParaRPr lang="it-IT" sz="2000" dirty="0">
              <a:ea typeface="Calibri"/>
              <a:cs typeface="Segoe UI"/>
            </a:endParaRPr>
          </a:p>
          <a:p>
            <a:r>
              <a:rPr lang="it-IT" sz="2000" dirty="0">
                <a:cs typeface="Segoe UI"/>
              </a:rPr>
              <a:t>Autorizza il pagamento delle domande</a:t>
            </a:r>
            <a:endParaRPr lang="it-IT" sz="2000" dirty="0">
              <a:ea typeface="Calibr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 animBg="1"/>
      <p:bldP spid="2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ottotitolo 2"/>
          <p:cNvSpPr/>
          <p:nvPr/>
        </p:nvSpPr>
        <p:spPr>
          <a:xfrm>
            <a:off x="1196196" y="1383102"/>
            <a:ext cx="9933179" cy="4096871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it-IT" sz="2500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+mn-lt"/>
                <a:cs typeface="+mn-lt"/>
              </a:rPr>
              <a:t>BANDO PUBBLICO PER L’AMMISSIONE AI FINANZIAMENTI </a:t>
            </a:r>
            <a:br>
              <a:rPr lang="it-IT" sz="2500" b="1" spc="-1" dirty="0">
                <a:highlight>
                  <a:srgbClr val="FFFF00"/>
                </a:highlight>
                <a:latin typeface="Aptos"/>
                <a:ea typeface="+mn-lt"/>
                <a:cs typeface="+mn-lt"/>
              </a:rPr>
            </a:br>
            <a:br>
              <a:rPr lang="it-IT" sz="2500" b="1" spc="-1" dirty="0">
                <a:highlight>
                  <a:srgbClr val="FFFF00"/>
                </a:highlight>
                <a:latin typeface="Aptos"/>
                <a:ea typeface="+mn-lt"/>
                <a:cs typeface="+mn-lt"/>
              </a:rPr>
            </a:br>
            <a:r>
              <a:rPr lang="it-IT" sz="2500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+mn-lt"/>
                <a:cs typeface="+mn-lt"/>
              </a:rPr>
              <a:t>“EDUCARE LE NUOVE GENERAZIONI A UN’ALIMENTAZIONE LOCALE E SOSTENIBILE”</a:t>
            </a:r>
          </a:p>
          <a:p>
            <a:pPr algn="ctr">
              <a:tabLst>
                <a:tab pos="0" algn="l"/>
              </a:tabLst>
            </a:pPr>
            <a:r>
              <a:rPr lang="it-IT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Calibri"/>
              </a:rPr>
              <a:t>INTERVENTO 19.2.16.9.2.1.1 </a:t>
            </a:r>
          </a:p>
          <a:p>
            <a:pPr algn="ctr">
              <a:tabLst>
                <a:tab pos="0" algn="l"/>
              </a:tabLst>
            </a:pPr>
            <a:endParaRPr lang="it-IT" b="1" spc="-1" dirty="0">
              <a:solidFill>
                <a:srgbClr val="000000"/>
              </a:solidFill>
              <a:highlight>
                <a:srgbClr val="FFFF00"/>
              </a:highlight>
              <a:latin typeface="Aptos"/>
              <a:ea typeface="Calibri"/>
              <a:cs typeface="Segoe UI"/>
            </a:endParaRPr>
          </a:p>
          <a:p>
            <a:pPr algn="ctr">
              <a:spcBef>
                <a:spcPts val="1000"/>
              </a:spcBef>
              <a:tabLst>
                <a:tab pos="0" algn="l"/>
              </a:tabLst>
            </a:pPr>
            <a:r>
              <a:rPr lang="it-IT" sz="2000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Segoe UI"/>
              </a:rPr>
              <a:t>Programma di Sviluppo Rurale della Sardegna 2014-2022</a:t>
            </a:r>
          </a:p>
          <a:p>
            <a:pPr algn="ctr">
              <a:spcBef>
                <a:spcPts val="1000"/>
              </a:spcBef>
              <a:tabLst>
                <a:tab pos="0" algn="l"/>
              </a:tabLst>
            </a:pPr>
            <a:r>
              <a:rPr lang="it-IT" sz="2000" b="1" spc="-1" dirty="0" err="1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Segoe UI"/>
              </a:rPr>
              <a:t>PdA</a:t>
            </a:r>
            <a:r>
              <a:rPr lang="it-IT" sz="2000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Segoe UI"/>
              </a:rPr>
              <a:t> GAL </a:t>
            </a:r>
            <a:r>
              <a:rPr lang="it-IT" sz="2000" b="1" spc="-1" dirty="0" err="1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Segoe UI"/>
              </a:rPr>
              <a:t>Marghine</a:t>
            </a:r>
            <a:endParaRPr lang="it-IT" sz="2000" b="1">
              <a:solidFill>
                <a:srgbClr val="000000"/>
              </a:solidFill>
              <a:highlight>
                <a:srgbClr val="FFFF00"/>
              </a:highlight>
              <a:latin typeface="Aptos"/>
            </a:endParaRPr>
          </a:p>
          <a:p>
            <a:pPr algn="ctr">
              <a:spcBef>
                <a:spcPts val="1000"/>
              </a:spcBef>
              <a:tabLst>
                <a:tab pos="0" algn="l"/>
              </a:tabLst>
            </a:pPr>
            <a:endParaRPr lang="it-IT" sz="2000" b="1" spc="-1" dirty="0">
              <a:solidFill>
                <a:srgbClr val="000000"/>
              </a:solidFill>
              <a:highlight>
                <a:srgbClr val="FFFF00"/>
              </a:highlight>
              <a:latin typeface="Aptos"/>
              <a:ea typeface="Calibri"/>
              <a:cs typeface="Segoe UI"/>
            </a:endParaRPr>
          </a:p>
          <a:p>
            <a:pPr algn="ctr">
              <a:tabLst>
                <a:tab pos="0" algn="l"/>
              </a:tabLst>
            </a:pPr>
            <a:r>
              <a:rPr lang="it-IT" sz="2000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Segoe UI"/>
              </a:rPr>
              <a:t>Contatti: </a:t>
            </a:r>
            <a:r>
              <a:rPr lang="it-IT" sz="2000" b="1" spc="-1" dirty="0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Calibr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direttore@galmarghine.it</a:t>
            </a:r>
            <a:endParaRPr lang="it-IT" sz="2000" b="1">
              <a:solidFill>
                <a:srgbClr val="000000"/>
              </a:solidFill>
              <a:highlight>
                <a:srgbClr val="FFFF00"/>
              </a:highlight>
              <a:latin typeface="Aptos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2800" strike="noStrike" spc="-1" dirty="0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3" name="Immagin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0" y="6135480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CC0CD44-28F3-68BA-5855-746662E5C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ttangolo 13"/>
          <p:cNvSpPr/>
          <p:nvPr/>
        </p:nvSpPr>
        <p:spPr>
          <a:xfrm>
            <a:off x="983223" y="158150"/>
            <a:ext cx="9242509" cy="591650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Aft>
                <a:spcPts val="601"/>
              </a:spcAft>
            </a:pPr>
            <a:r>
              <a:rPr lang="it-IT" sz="2800" b="1" spc="-1" dirty="0">
                <a:solidFill>
                  <a:srgbClr val="FF0000"/>
                </a:solidFill>
                <a:latin typeface="Aptos"/>
                <a:ea typeface="Calibri"/>
                <a:cs typeface="Calibri"/>
              </a:rPr>
              <a:t>LA STRATEGIA DEL GAL: QUALITA' AGRICOLA E SOCIALE</a:t>
            </a:r>
          </a:p>
        </p:txBody>
      </p:sp>
      <p:sp>
        <p:nvSpPr>
          <p:cNvPr id="652" name="Rettangolo 14"/>
          <p:cNvSpPr/>
          <p:nvPr/>
        </p:nvSpPr>
        <p:spPr>
          <a:xfrm>
            <a:off x="1551143" y="4866135"/>
            <a:ext cx="4053214" cy="1190207"/>
          </a:xfrm>
          <a:prstGeom prst="roundRect">
            <a:avLst/>
          </a:prstGeom>
          <a:solidFill>
            <a:srgbClr val="FCF86F"/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/>
            <a:r>
              <a:rPr lang="it-IT" sz="1600" spc="-1" dirty="0">
                <a:solidFill>
                  <a:schemeClr val="dk1"/>
                </a:solidFill>
                <a:ea typeface="+mn-lt"/>
                <a:cs typeface="+mn-lt"/>
              </a:rPr>
              <a:t>Si</a:t>
            </a:r>
            <a:r>
              <a:rPr lang="it-IT" sz="1600" b="1" spc="-1" dirty="0">
                <a:solidFill>
                  <a:schemeClr val="dk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it-IT" sz="1600" b="1" u="sng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 valorizza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in termini</a:t>
            </a:r>
            <a:endParaRPr lang="it-IT" sz="1600">
              <a:solidFill>
                <a:schemeClr val="dk1"/>
              </a:solidFill>
              <a:latin typeface="Aptos"/>
            </a:endParaRPr>
          </a:p>
          <a:p>
            <a:pPr algn="ctr"/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turistici, il </a:t>
            </a:r>
            <a:r>
              <a:rPr lang="it-IT" sz="16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patrimonio naturalistico, culturale e agroalimentare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del GAL </a:t>
            </a:r>
            <a:r>
              <a:rPr lang="it-IT" sz="1600" b="0" strike="noStrike" spc="-1" err="1">
                <a:solidFill>
                  <a:schemeClr val="dk1"/>
                </a:solidFill>
                <a:latin typeface="Aptos"/>
                <a:ea typeface="+mn-lt"/>
                <a:cs typeface="+mn-lt"/>
              </a:rPr>
              <a:t>Marghine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.</a:t>
            </a:r>
            <a:endParaRPr lang="it-IT" sz="1600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655" name="Rettangolo 18"/>
          <p:cNvSpPr/>
          <p:nvPr/>
        </p:nvSpPr>
        <p:spPr>
          <a:xfrm>
            <a:off x="846652" y="2567577"/>
            <a:ext cx="3808800" cy="917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/>
            <a:r>
              <a:rPr lang="it-IT" sz="1600" spc="-1" dirty="0">
                <a:solidFill>
                  <a:schemeClr val="dk1"/>
                </a:solidFill>
                <a:ea typeface="+mn-lt"/>
                <a:cs typeface="+mn-lt"/>
              </a:rPr>
              <a:t> </a:t>
            </a:r>
            <a:r>
              <a:rPr lang="it-IT" sz="1600" b="1" spc="-1" dirty="0">
                <a:solidFill>
                  <a:schemeClr val="dk1"/>
                </a:solidFill>
                <a:ea typeface="+mn-lt"/>
                <a:cs typeface="+mn-lt"/>
              </a:rPr>
              <a:t>Vengono </a:t>
            </a:r>
            <a:r>
              <a:rPr lang="it-IT" sz="1600" b="1" u="sng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favorite</a:t>
            </a:r>
            <a:r>
              <a:rPr lang="it-IT" sz="1600" b="1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 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l'inclusione</a:t>
            </a:r>
            <a:r>
              <a:rPr lang="it-IT" sz="1600" spc="-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sociale</a:t>
            </a:r>
            <a:r>
              <a:rPr lang="it-IT" sz="160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, </a:t>
            </a:r>
            <a:r>
              <a:rPr lang="it-IT" sz="1600" strike="noStrike" spc="-1" dirty="0">
                <a:solidFill>
                  <a:srgbClr val="000000"/>
                </a:solidFill>
                <a:uFillTx/>
                <a:latin typeface="Aptos"/>
                <a:ea typeface="+mn-lt"/>
                <a:cs typeface="+mn-lt"/>
              </a:rPr>
              <a:t>la </a:t>
            </a:r>
            <a:r>
              <a:rPr lang="it-IT" sz="1600" b="1" spc="-1" dirty="0">
                <a:latin typeface="Aptos"/>
                <a:ea typeface="+mn-lt"/>
                <a:cs typeface="+mn-lt"/>
              </a:rPr>
              <a:t>riduzione della povertà</a:t>
            </a:r>
            <a:r>
              <a:rPr lang="it-IT" sz="1600" spc="-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e lo sviluppo economico nelle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 zone rurali</a:t>
            </a:r>
            <a:endParaRPr lang="it-IT" sz="1600">
              <a:solidFill>
                <a:schemeClr val="dk1"/>
              </a:solidFill>
              <a:latin typeface="Aptos"/>
            </a:endParaRPr>
          </a:p>
        </p:txBody>
      </p:sp>
      <p:sp>
        <p:nvSpPr>
          <p:cNvPr id="661" name="Rettangolo 26"/>
          <p:cNvSpPr/>
          <p:nvPr/>
        </p:nvSpPr>
        <p:spPr>
          <a:xfrm>
            <a:off x="8883770" y="1643304"/>
            <a:ext cx="2468590" cy="2279867"/>
          </a:xfrm>
          <a:prstGeom prst="roundRect">
            <a:avLst/>
          </a:prstGeom>
          <a:solidFill>
            <a:srgbClr val="92D050"/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Nel </a:t>
            </a:r>
            <a:r>
              <a:rPr lang="it-IT" sz="1600" b="0" strike="noStrike" spc="-1" err="1">
                <a:solidFill>
                  <a:schemeClr val="dk1"/>
                </a:solidFill>
                <a:latin typeface="Aptos"/>
              </a:rPr>
              <a:t>Marghine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 si diffondono </a:t>
            </a:r>
            <a:r>
              <a:rPr lang="it-IT" sz="1600" b="1" strike="noStrike" spc="-1" dirty="0">
                <a:latin typeface="Aptos"/>
              </a:rPr>
              <a:t>modelli di inclusione sociale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 innovativi basati su risorse e saper fare locale </a:t>
            </a: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(ippoterapia, fattoria didattica, agricoltura sociale)</a:t>
            </a:r>
            <a:endParaRPr lang="it-IT" sz="16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662" name="Rettangolo 27"/>
          <p:cNvSpPr/>
          <p:nvPr/>
        </p:nvSpPr>
        <p:spPr>
          <a:xfrm>
            <a:off x="6865188" y="5686344"/>
            <a:ext cx="5058000" cy="917792"/>
          </a:xfrm>
          <a:prstGeom prst="roundRect">
            <a:avLst/>
          </a:prstGeom>
          <a:solidFill>
            <a:srgbClr val="92D050"/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Una parte dei </a:t>
            </a: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percorsi socio riabilitativi 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attualmente in carico ai presidi socio sanitari territoriali sono svolti da </a:t>
            </a:r>
            <a:r>
              <a:rPr lang="it-IT" sz="1600" b="1" u="sng" strike="noStrike" spc="-1" dirty="0">
                <a:solidFill>
                  <a:srgbClr val="C00000"/>
                </a:solidFill>
                <a:uFillTx/>
                <a:latin typeface="Aptos"/>
              </a:rPr>
              <a:t>aziende agricole preparate</a:t>
            </a:r>
            <a:endParaRPr lang="it-IT" sz="1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3" name="Rettangolo 28"/>
          <p:cNvSpPr/>
          <p:nvPr/>
        </p:nvSpPr>
        <p:spPr>
          <a:xfrm>
            <a:off x="7684698" y="4279179"/>
            <a:ext cx="3658680" cy="1190207"/>
          </a:xfrm>
          <a:prstGeom prst="roundRect">
            <a:avLst/>
          </a:prstGeom>
          <a:solidFill>
            <a:srgbClr val="92D050"/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/>
            <a:r>
              <a:rPr lang="it-IT" sz="1600" b="1" spc="-1" dirty="0">
                <a:solidFill>
                  <a:schemeClr val="dk1"/>
                </a:solidFill>
                <a:latin typeface="Aptos"/>
              </a:rPr>
              <a:t>I Soggetti </a:t>
            </a: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svantaggiati 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e marginalizzati trovano nel </a:t>
            </a: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comparto agricolo </a:t>
            </a:r>
            <a:r>
              <a:rPr lang="it-IT" sz="1600" b="0" strike="noStrike" spc="-1" dirty="0">
                <a:solidFill>
                  <a:schemeClr val="dk1"/>
                </a:solidFill>
                <a:latin typeface="Aptos"/>
              </a:rPr>
              <a:t>la possibilità di svolgere un </a:t>
            </a:r>
            <a:r>
              <a:rPr lang="it-IT" sz="1600" b="1" strike="noStrike" spc="-1" dirty="0">
                <a:solidFill>
                  <a:schemeClr val="dk1"/>
                </a:solidFill>
                <a:latin typeface="Aptos"/>
              </a:rPr>
              <a:t>mestiere</a:t>
            </a:r>
            <a:r>
              <a:rPr lang="it-IT" sz="1600" spc="-1" dirty="0">
                <a:solidFill>
                  <a:schemeClr val="dk1"/>
                </a:solidFill>
                <a:latin typeface="Aptos"/>
              </a:rPr>
              <a:t> </a:t>
            </a:r>
            <a:endParaRPr lang="it-IT" sz="16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664" name="CasellaDiTesto 31"/>
          <p:cNvSpPr/>
          <p:nvPr/>
        </p:nvSpPr>
        <p:spPr>
          <a:xfrm>
            <a:off x="180045" y="1152491"/>
            <a:ext cx="480532" cy="26103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r>
              <a:rPr lang="it-IT" sz="2400" b="1" spc="-1">
                <a:solidFill>
                  <a:schemeClr val="lt1"/>
                </a:solidFill>
                <a:latin typeface="Aptos"/>
              </a:rPr>
              <a:t>A</a:t>
            </a:r>
            <a:endParaRPr lang="it-IT" sz="2400" spc="-1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400" b="1" spc="-1">
                <a:solidFill>
                  <a:schemeClr val="lt1"/>
                </a:solidFill>
                <a:latin typeface="Aptos"/>
              </a:rPr>
              <a:t>M</a:t>
            </a:r>
            <a:endParaRPr lang="it-IT" sz="2400" spc="-1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400" b="1" spc="-1">
                <a:solidFill>
                  <a:schemeClr val="lt1"/>
                </a:solidFill>
                <a:latin typeface="Aptos"/>
              </a:rPr>
              <a:t>B</a:t>
            </a:r>
            <a:endParaRPr lang="it-IT" sz="2400" spc="-1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400" b="1" spc="-1" dirty="0">
                <a:solidFill>
                  <a:schemeClr val="lt1"/>
                </a:solidFill>
                <a:latin typeface="Aptos"/>
              </a:rPr>
              <a:t>I</a:t>
            </a:r>
            <a:endParaRPr lang="it-IT" sz="2400" spc="-1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400" b="1" spc="-1" dirty="0">
                <a:solidFill>
                  <a:schemeClr val="lt1"/>
                </a:solidFill>
                <a:latin typeface="Aptos"/>
              </a:rPr>
              <a:t>T</a:t>
            </a:r>
            <a:endParaRPr lang="it-IT" sz="2400" spc="-1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400" b="1" spc="-1" dirty="0">
                <a:solidFill>
                  <a:schemeClr val="lt1"/>
                </a:solidFill>
                <a:latin typeface="Aptos"/>
              </a:rPr>
              <a:t>O</a:t>
            </a:r>
            <a:endParaRPr lang="it-IT" sz="2400" spc="-1" dirty="0">
              <a:solidFill>
                <a:srgbClr val="0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1" spc="-1" dirty="0">
                <a:solidFill>
                  <a:srgbClr val="C00000"/>
                </a:solidFill>
                <a:latin typeface="Aptos"/>
              </a:rPr>
              <a:t>1</a:t>
            </a:r>
            <a:endParaRPr lang="it-IT" sz="2400" b="0" strike="noStrike" spc="-1" dirty="0">
              <a:solidFill>
                <a:srgbClr val="000000"/>
              </a:solidFill>
              <a:latin typeface="Aptos"/>
              <a:cs typeface="Calibri"/>
            </a:endParaRPr>
          </a:p>
        </p:txBody>
      </p:sp>
      <p:sp>
        <p:nvSpPr>
          <p:cNvPr id="665" name="CasellaDiTesto 33"/>
          <p:cNvSpPr/>
          <p:nvPr/>
        </p:nvSpPr>
        <p:spPr>
          <a:xfrm>
            <a:off x="11574337" y="2566518"/>
            <a:ext cx="437400" cy="26103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/>
            <a:r>
              <a:rPr lang="it-IT" sz="2400" b="1" spc="-1" dirty="0">
                <a:solidFill>
                  <a:schemeClr val="lt1"/>
                </a:solidFill>
                <a:latin typeface="Aptos"/>
              </a:rPr>
              <a:t>AMB</a:t>
            </a:r>
            <a:endParaRPr lang="it-IT" sz="2400" spc="-1" dirty="0">
              <a:solidFill>
                <a:schemeClr val="lt1"/>
              </a:solidFill>
              <a:latin typeface="Aptos"/>
            </a:endParaRPr>
          </a:p>
          <a:p>
            <a:pPr algn="ctr"/>
            <a:r>
              <a:rPr lang="it-IT" sz="2400" b="1" spc="-1" dirty="0">
                <a:solidFill>
                  <a:schemeClr val="lt1"/>
                </a:solidFill>
                <a:latin typeface="Aptos"/>
              </a:rPr>
              <a:t>I</a:t>
            </a:r>
            <a:endParaRPr lang="it-IT" sz="2400" spc="-1" dirty="0">
              <a:solidFill>
                <a:schemeClr val="lt1"/>
              </a:solidFill>
              <a:latin typeface="Aptos"/>
            </a:endParaRPr>
          </a:p>
          <a:p>
            <a:pPr algn="ctr"/>
            <a:r>
              <a:rPr lang="it-IT" sz="2400" b="1" spc="-1" dirty="0">
                <a:solidFill>
                  <a:schemeClr val="lt1"/>
                </a:solidFill>
                <a:latin typeface="Aptos"/>
              </a:rPr>
              <a:t>T</a:t>
            </a:r>
            <a:endParaRPr lang="it-IT" sz="2400" spc="-1" dirty="0">
              <a:solidFill>
                <a:schemeClr val="lt1"/>
              </a:solidFill>
              <a:latin typeface="Aptos"/>
            </a:endParaRPr>
          </a:p>
          <a:p>
            <a:pPr algn="ctr"/>
            <a:r>
              <a:rPr lang="it-IT" sz="2400" b="1" spc="-1">
                <a:solidFill>
                  <a:schemeClr val="lt1"/>
                </a:solidFill>
                <a:latin typeface="Aptos"/>
              </a:rPr>
              <a:t>O</a:t>
            </a:r>
            <a:endParaRPr lang="it-IT" sz="2400" spc="-1">
              <a:solidFill>
                <a:srgbClr val="0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1" spc="-1" dirty="0">
                <a:solidFill>
                  <a:srgbClr val="C00000"/>
                </a:solidFill>
                <a:latin typeface="Aptos"/>
              </a:rPr>
              <a:t>2</a:t>
            </a:r>
            <a:endParaRPr lang="it-IT" sz="2400" b="0" strike="noStrike" spc="-1" dirty="0">
              <a:solidFill>
                <a:srgbClr val="000000"/>
              </a:solidFill>
              <a:latin typeface="Aptos"/>
              <a:cs typeface="Calibri"/>
            </a:endParaRPr>
          </a:p>
        </p:txBody>
      </p:sp>
      <p:pic>
        <p:nvPicPr>
          <p:cNvPr id="17" name="Immagin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6" y="6247226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8279AA2-F0C8-C349-8455-317A07762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76" y="152401"/>
            <a:ext cx="1448869" cy="60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8383020-A8E3-24EC-77A8-53B3C2D91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76" y="152401"/>
            <a:ext cx="1448869" cy="600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18">
            <a:extLst>
              <a:ext uri="{FF2B5EF4-FFF2-40B4-BE49-F238E27FC236}">
                <a16:creationId xmlns:a16="http://schemas.microsoft.com/office/drawing/2014/main" id="{5465E3BA-A9DB-D9AA-1450-FAE98A2D09AB}"/>
              </a:ext>
            </a:extLst>
          </p:cNvPr>
          <p:cNvSpPr/>
          <p:nvPr/>
        </p:nvSpPr>
        <p:spPr>
          <a:xfrm>
            <a:off x="840901" y="1411636"/>
            <a:ext cx="3808800" cy="917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/>
            <a:r>
              <a:rPr lang="it-IT" sz="1600" spc="-1" dirty="0">
                <a:solidFill>
                  <a:schemeClr val="dk1"/>
                </a:solidFill>
                <a:ea typeface="+mn-lt"/>
                <a:cs typeface="+mn-lt"/>
              </a:rPr>
              <a:t>Si</a:t>
            </a:r>
            <a:r>
              <a:rPr lang="it-IT" sz="1600" b="1" spc="-1" dirty="0">
                <a:solidFill>
                  <a:schemeClr val="dk1"/>
                </a:solidFill>
                <a:ea typeface="+mn-lt"/>
                <a:cs typeface="+mn-lt"/>
              </a:rPr>
              <a:t> </a:t>
            </a:r>
            <a:r>
              <a:rPr lang="it-IT" sz="1600" b="1" u="sng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rinsaldano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i nessi tra agricoltura, produzione alimentare, silvicoltura e </a:t>
            </a:r>
            <a:r>
              <a:rPr lang="it-IT" sz="16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ricerca e innovazione</a:t>
            </a:r>
            <a:endParaRPr lang="it-IT" sz="1600" b="1">
              <a:solidFill>
                <a:schemeClr val="dk1"/>
              </a:solidFill>
              <a:latin typeface="Aptos"/>
            </a:endParaRPr>
          </a:p>
        </p:txBody>
      </p:sp>
      <p:sp>
        <p:nvSpPr>
          <p:cNvPr id="8" name="Rettangolo 18">
            <a:extLst>
              <a:ext uri="{FF2B5EF4-FFF2-40B4-BE49-F238E27FC236}">
                <a16:creationId xmlns:a16="http://schemas.microsoft.com/office/drawing/2014/main" id="{D1F549C3-DBBE-25F8-8C8F-CF43B7A173AB}"/>
              </a:ext>
            </a:extLst>
          </p:cNvPr>
          <p:cNvSpPr/>
          <p:nvPr/>
        </p:nvSpPr>
        <p:spPr>
          <a:xfrm>
            <a:off x="4832056" y="1405884"/>
            <a:ext cx="3808800" cy="917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/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 Le imprese intraprendono</a:t>
            </a:r>
            <a:r>
              <a:rPr lang="it-IT" sz="1600" spc="-1" dirty="0">
                <a:solidFill>
                  <a:schemeClr val="dk1"/>
                </a:solidFill>
                <a:ea typeface="+mn-lt"/>
                <a:cs typeface="+mn-lt"/>
              </a:rPr>
              <a:t> </a:t>
            </a:r>
            <a:r>
              <a:rPr lang="it-IT" sz="1600" b="1" spc="-1" dirty="0">
                <a:solidFill>
                  <a:schemeClr val="dk1"/>
                </a:solidFill>
                <a:ea typeface="+mn-lt"/>
                <a:cs typeface="+mn-lt"/>
              </a:rPr>
              <a:t>azioni di miglioramento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  per </a:t>
            </a:r>
            <a:r>
              <a:rPr lang="it-IT" sz="16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accogliere il cliente</a:t>
            </a:r>
            <a:r>
              <a:rPr lang="it-IT" sz="16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e presentare i </a:t>
            </a:r>
            <a:r>
              <a:rPr lang="it-IT" sz="1600" b="1" u="sng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propri prodotti</a:t>
            </a:r>
            <a:endParaRPr lang="it-IT" b="1" u="sng" dirty="0">
              <a:solidFill>
                <a:srgbClr val="FF0000"/>
              </a:solidFill>
              <a:latin typeface="Aptos"/>
              <a:ea typeface="+mn-lt"/>
              <a:cs typeface="+mn-lt"/>
            </a:endParaRPr>
          </a:p>
        </p:txBody>
      </p:sp>
      <p:sp>
        <p:nvSpPr>
          <p:cNvPr id="10" name="Rettangolo 18">
            <a:extLst>
              <a:ext uri="{FF2B5EF4-FFF2-40B4-BE49-F238E27FC236}">
                <a16:creationId xmlns:a16="http://schemas.microsoft.com/office/drawing/2014/main" id="{39BA0D42-3A00-89F8-62F3-D6D19AC1BE78}"/>
              </a:ext>
            </a:extLst>
          </p:cNvPr>
          <p:cNvSpPr/>
          <p:nvPr/>
        </p:nvSpPr>
        <p:spPr>
          <a:xfrm>
            <a:off x="4826304" y="2564700"/>
            <a:ext cx="3679404" cy="917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/>
            <a:r>
              <a:rPr lang="it-IT" sz="1600" b="1" spc="-1" dirty="0">
                <a:latin typeface="Aptos"/>
                <a:ea typeface="+mn-lt"/>
                <a:cs typeface="+mn-lt"/>
              </a:rPr>
              <a:t>Incentivazione</a:t>
            </a:r>
            <a:r>
              <a:rPr lang="it-IT" sz="1600" spc="-1" dirty="0">
                <a:latin typeface="Aptos"/>
                <a:ea typeface="+mn-lt"/>
                <a:cs typeface="+mn-lt"/>
              </a:rPr>
              <a:t> per la cooperazione intersettoriale delle imprese attraverso lo</a:t>
            </a:r>
            <a:r>
              <a:rPr lang="it-IT" sz="1600" b="1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 </a:t>
            </a:r>
            <a:r>
              <a:rPr lang="it-IT" sz="1600" b="1" u="sng" spc="-1" dirty="0">
                <a:solidFill>
                  <a:srgbClr val="FF0000"/>
                </a:solidFill>
                <a:latin typeface="Aptos"/>
                <a:ea typeface="+mn-lt"/>
                <a:cs typeface="+mn-lt"/>
              </a:rPr>
              <a:t>sviluppo di reti di impresa</a:t>
            </a:r>
            <a:endParaRPr lang="it-IT" b="1" u="sng" dirty="0">
              <a:solidFill>
                <a:srgbClr val="FF0000"/>
              </a:solidFill>
              <a:latin typeface="Aptos"/>
            </a:endParaRPr>
          </a:p>
        </p:txBody>
      </p:sp>
      <p:sp>
        <p:nvSpPr>
          <p:cNvPr id="13" name="CasellaDiTesto 31">
            <a:extLst>
              <a:ext uri="{FF2B5EF4-FFF2-40B4-BE49-F238E27FC236}">
                <a16:creationId xmlns:a16="http://schemas.microsoft.com/office/drawing/2014/main" id="{33657AF8-BB2A-809A-E4D2-69833DC7E50E}"/>
              </a:ext>
            </a:extLst>
          </p:cNvPr>
          <p:cNvSpPr/>
          <p:nvPr/>
        </p:nvSpPr>
        <p:spPr>
          <a:xfrm>
            <a:off x="2293515" y="4157358"/>
            <a:ext cx="2579625" cy="459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r>
              <a:rPr lang="it-IT" sz="2700" b="1" spc="-1" dirty="0">
                <a:solidFill>
                  <a:schemeClr val="lt1"/>
                </a:solidFill>
                <a:latin typeface="Aptos"/>
              </a:rPr>
              <a:t> A M B I T O </a:t>
            </a:r>
            <a:r>
              <a:rPr lang="it-IT" sz="2700" b="1" spc="-1" dirty="0">
                <a:solidFill>
                  <a:schemeClr val="lt1"/>
                </a:solidFill>
                <a:latin typeface="Aptos"/>
                <a:cs typeface="Calibri"/>
              </a:rPr>
              <a:t> </a:t>
            </a:r>
            <a:r>
              <a:rPr lang="it-IT" sz="2700" b="1" spc="-1" dirty="0">
                <a:solidFill>
                  <a:srgbClr val="C00000"/>
                </a:solidFill>
                <a:latin typeface="Aptos"/>
                <a:cs typeface="Calibri"/>
              </a:rPr>
              <a:t>3</a:t>
            </a:r>
            <a:endParaRPr lang="it-IT" sz="2700" b="1" strike="noStrike" spc="-1">
              <a:solidFill>
                <a:srgbClr val="C00000"/>
              </a:solidFill>
              <a:latin typeface="Aptos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" grpId="0" animBg="1"/>
      <p:bldP spid="652" grpId="0" animBg="1"/>
      <p:bldP spid="655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" grpId="0" animBg="1"/>
      <p:bldP spid="8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Rettangolo 5"/>
          <p:cNvSpPr/>
          <p:nvPr/>
        </p:nvSpPr>
        <p:spPr>
          <a:xfrm>
            <a:off x="8738392" y="2623897"/>
            <a:ext cx="2336341" cy="1598829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Aft>
                <a:spcPts val="601"/>
              </a:spcAft>
            </a:pPr>
            <a:r>
              <a:rPr lang="it-IT" sz="2200" b="1" spc="-1" dirty="0">
                <a:solidFill>
                  <a:srgbClr val="000000"/>
                </a:solidFill>
                <a:latin typeface="Aptos"/>
              </a:rPr>
              <a:t>Realizzazione</a:t>
            </a:r>
            <a:r>
              <a:rPr lang="it-IT" sz="2200" b="1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sz="2200" b="1" spc="-1" dirty="0">
                <a:solidFill>
                  <a:srgbClr val="000000"/>
                </a:solidFill>
                <a:latin typeface="Aptos"/>
              </a:rPr>
              <a:t>della</a:t>
            </a:r>
            <a:r>
              <a:rPr lang="it-IT" sz="2200" b="1" strike="noStrike" spc="-1" dirty="0">
                <a:solidFill>
                  <a:srgbClr val="000000"/>
                </a:solidFill>
                <a:latin typeface="Aptos"/>
              </a:rPr>
              <a:t> strategia di sviluppo del GAL </a:t>
            </a:r>
            <a:r>
              <a:rPr lang="it-IT" sz="2200" b="1" spc="-1" dirty="0" err="1">
                <a:solidFill>
                  <a:srgbClr val="000000"/>
                </a:solidFill>
                <a:latin typeface="Aptos"/>
              </a:rPr>
              <a:t>Marghine</a:t>
            </a:r>
            <a:endParaRPr lang="it-IT" sz="2200" b="1" spc="-1" dirty="0" err="1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671" name="Rettangolo 8"/>
          <p:cNvSpPr/>
          <p:nvPr/>
        </p:nvSpPr>
        <p:spPr>
          <a:xfrm>
            <a:off x="5033755" y="4677494"/>
            <a:ext cx="1485836" cy="662403"/>
          </a:xfrm>
          <a:prstGeom prst="roundRect">
            <a:avLst/>
          </a:prstGeom>
          <a:solidFill>
            <a:srgbClr val="33C51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3300" b="1" strike="noStrike" spc="-1">
                <a:solidFill>
                  <a:srgbClr val="F1CC1D"/>
                </a:solidFill>
                <a:latin typeface="Aptos"/>
              </a:rPr>
              <a:t>BANDI</a:t>
            </a:r>
            <a:endParaRPr lang="it-IT" sz="3300" b="0" strike="noStrike" spc="-1">
              <a:solidFill>
                <a:srgbClr val="F1CC1D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672" name="Rettangolo 9"/>
          <p:cNvSpPr/>
          <p:nvPr/>
        </p:nvSpPr>
        <p:spPr>
          <a:xfrm>
            <a:off x="186905" y="3742965"/>
            <a:ext cx="2476105" cy="662403"/>
          </a:xfrm>
          <a:prstGeom prst="roundRect">
            <a:avLst/>
          </a:prstGeom>
          <a:solidFill>
            <a:srgbClr val="33C51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3300" b="1" strike="noStrike" spc="-1" dirty="0">
                <a:solidFill>
                  <a:srgbClr val="F1CC1D"/>
                </a:solidFill>
                <a:latin typeface="Aptos"/>
              </a:rPr>
              <a:t>PROGETTI</a:t>
            </a:r>
            <a:endParaRPr lang="it-IT" sz="3300" b="0" strike="noStrike" spc="-1" dirty="0">
              <a:solidFill>
                <a:srgbClr val="F1CC1D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673" name="Rettangolo 11"/>
          <p:cNvSpPr/>
          <p:nvPr/>
        </p:nvSpPr>
        <p:spPr>
          <a:xfrm>
            <a:off x="770052" y="1606214"/>
            <a:ext cx="2189408" cy="781584"/>
          </a:xfrm>
          <a:prstGeom prst="roundRect">
            <a:avLst/>
          </a:prstGeom>
          <a:solidFill>
            <a:srgbClr val="1CAD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/>
            <a:r>
              <a:rPr lang="it-IT" sz="2000" b="1" i="1" strike="noStrike" spc="-1" dirty="0">
                <a:solidFill>
                  <a:srgbClr val="FFFFFF"/>
                </a:solidFill>
                <a:latin typeface="Aptos"/>
              </a:rPr>
              <a:t>… danno</a:t>
            </a:r>
            <a:r>
              <a:rPr lang="it-IT" sz="2000" b="1" i="1" spc="-1" dirty="0">
                <a:solidFill>
                  <a:srgbClr val="FFFFFF"/>
                </a:solidFill>
                <a:latin typeface="Aptos"/>
              </a:rPr>
              <a:t> </a:t>
            </a:r>
            <a:endParaRPr lang="it-IT" sz="2000" b="1" strike="noStrike" spc="-1">
              <a:solidFill>
                <a:srgbClr val="FFFFFF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1" i="1" strike="noStrike" spc="-1" dirty="0">
                <a:solidFill>
                  <a:srgbClr val="FFFFFF"/>
                </a:solidFill>
                <a:latin typeface="Aptos"/>
              </a:rPr>
              <a:t>attuazione </a:t>
            </a:r>
            <a:r>
              <a:rPr lang="it-IT" sz="2000" b="1" i="1" spc="-1" dirty="0">
                <a:solidFill>
                  <a:srgbClr val="FFFFFF"/>
                </a:solidFill>
                <a:latin typeface="Aptos"/>
              </a:rPr>
              <a:t>alla</a:t>
            </a:r>
            <a:r>
              <a:rPr lang="it-IT" sz="2000" b="1" i="1" strike="noStrike" spc="-1" dirty="0">
                <a:solidFill>
                  <a:srgbClr val="FFFFFF"/>
                </a:solidFill>
                <a:latin typeface="Aptos"/>
              </a:rPr>
              <a:t>…</a:t>
            </a:r>
            <a:endParaRPr lang="it-IT" sz="2000" b="1" strike="noStrike" spc="-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674" name="Rettangolo 12"/>
          <p:cNvSpPr/>
          <p:nvPr/>
        </p:nvSpPr>
        <p:spPr>
          <a:xfrm>
            <a:off x="5537707" y="3187723"/>
            <a:ext cx="2003564" cy="1122103"/>
          </a:xfrm>
          <a:prstGeom prst="roundRect">
            <a:avLst/>
          </a:prstGeom>
          <a:solidFill>
            <a:srgbClr val="1CADE6"/>
          </a:solidFill>
          <a:ln w="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000" b="1" i="1" strike="noStrike" spc="-1" dirty="0">
                <a:solidFill>
                  <a:srgbClr val="FFFFFF"/>
                </a:solidFill>
                <a:latin typeface="Aptos"/>
              </a:rPr>
              <a:t>…si concretizza</a:t>
            </a:r>
            <a:r>
              <a:rPr lang="it-IT" sz="2000" b="1" i="1" spc="-1" dirty="0">
                <a:solidFill>
                  <a:srgbClr val="FFFFFF"/>
                </a:solidFill>
                <a:latin typeface="Aptos"/>
              </a:rPr>
              <a:t> </a:t>
            </a:r>
            <a:endParaRPr lang="it-IT" sz="2000" b="1" strike="noStrike" spc="-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pPr algn="ctr"/>
            <a:r>
              <a:rPr lang="it-IT" sz="2000" b="1" i="1" strike="noStrike" spc="-1" dirty="0">
                <a:solidFill>
                  <a:srgbClr val="FFFFFF"/>
                </a:solidFill>
                <a:latin typeface="Aptos"/>
              </a:rPr>
              <a:t>attraverso…</a:t>
            </a:r>
            <a:r>
              <a:rPr lang="it-IT" sz="2000" b="1" i="1" spc="-1" dirty="0">
                <a:solidFill>
                  <a:srgbClr val="FFFFFF"/>
                </a:solidFill>
                <a:latin typeface="Aptos"/>
              </a:rPr>
              <a:t> </a:t>
            </a:r>
            <a:endParaRPr lang="it-IT" sz="2000" b="1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675" name="Rettangolo 13"/>
          <p:cNvSpPr/>
          <p:nvPr/>
        </p:nvSpPr>
        <p:spPr>
          <a:xfrm>
            <a:off x="1527920" y="4605237"/>
            <a:ext cx="2840400" cy="1122103"/>
          </a:xfrm>
          <a:prstGeom prst="roundRect">
            <a:avLst/>
          </a:prstGeom>
          <a:solidFill>
            <a:srgbClr val="1CAD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1" i="1" strike="noStrike" spc="-1">
                <a:solidFill>
                  <a:srgbClr val="FFFFFF"/>
                </a:solidFill>
                <a:latin typeface="Aptos"/>
              </a:rPr>
              <a:t>…i potenziali beneficiari presentano… </a:t>
            </a:r>
            <a:endParaRPr lang="it-IT" sz="2000" b="1" strike="noStrike" spc="-1">
              <a:solidFill>
                <a:srgbClr val="FFFFFF"/>
              </a:solidFill>
              <a:latin typeface="Aptos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6215332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75FA69A-6763-75C7-BE57-9E54622E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13">
            <a:extLst>
              <a:ext uri="{FF2B5EF4-FFF2-40B4-BE49-F238E27FC236}">
                <a16:creationId xmlns:a16="http://schemas.microsoft.com/office/drawing/2014/main" id="{CF8D0A0C-F94E-4974-505D-1E5AB712C257}"/>
              </a:ext>
            </a:extLst>
          </p:cNvPr>
          <p:cNvSpPr/>
          <p:nvPr/>
        </p:nvSpPr>
        <p:spPr>
          <a:xfrm>
            <a:off x="2133411" y="273169"/>
            <a:ext cx="7042774" cy="591650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Aft>
                <a:spcPts val="601"/>
              </a:spcAft>
            </a:pPr>
            <a:r>
              <a:rPr lang="it-IT" sz="2800" b="1" spc="-1" dirty="0">
                <a:solidFill>
                  <a:srgbClr val="FF0000"/>
                </a:solidFill>
                <a:latin typeface="Aptos"/>
                <a:ea typeface="Calibri"/>
                <a:cs typeface="Calibri"/>
              </a:rPr>
              <a:t>IL PIANO D'AZIONE DEL GAL MARGHINE</a:t>
            </a:r>
          </a:p>
        </p:txBody>
      </p:sp>
      <p:pic>
        <p:nvPicPr>
          <p:cNvPr id="9" name="Immagine 8" descr="Immagine che contiene Elementi grafici, clipart, design, creatività&#10;&#10;Descrizione generata automaticamente">
            <a:extLst>
              <a:ext uri="{FF2B5EF4-FFF2-40B4-BE49-F238E27FC236}">
                <a16:creationId xmlns:a16="http://schemas.microsoft.com/office/drawing/2014/main" id="{38497354-3BDC-EFA3-193A-DFA1BEBBC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7" t="8363" r="7665" b="7692"/>
          <a:stretch/>
        </p:blipFill>
        <p:spPr>
          <a:xfrm rot="1740000">
            <a:off x="3023523" y="1828185"/>
            <a:ext cx="2329524" cy="2361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4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0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Rettangolo 4"/>
          <p:cNvSpPr/>
          <p:nvPr/>
        </p:nvSpPr>
        <p:spPr>
          <a:xfrm>
            <a:off x="1276189" y="2067550"/>
            <a:ext cx="9836045" cy="2722541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/>
            <a:r>
              <a:rPr lang="it-IT" sz="2200" spc="-1" dirty="0">
                <a:latin typeface="Aptos"/>
                <a:ea typeface="+mn-lt"/>
                <a:cs typeface="+mn-lt"/>
              </a:rPr>
              <a:t>Sostenere la realizzazione di un progetto 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che </a:t>
            </a:r>
            <a:r>
              <a:rPr lang="it-IT" sz="2200" spc="-1" dirty="0">
                <a:latin typeface="Aptos"/>
                <a:ea typeface="+mn-lt"/>
                <a:cs typeface="+mn-lt"/>
              </a:rPr>
              <a:t>preveda </a:t>
            </a:r>
            <a:br>
              <a:rPr lang="it-IT" sz="2200" spc="-1" dirty="0">
                <a:latin typeface="Aptos"/>
                <a:ea typeface="+mn-lt"/>
                <a:cs typeface="+mn-lt"/>
              </a:rPr>
            </a:br>
            <a:r>
              <a:rPr lang="it-IT" sz="2200" spc="-1" dirty="0">
                <a:latin typeface="Aptos"/>
                <a:ea typeface="+mn-lt"/>
                <a:cs typeface="+mn-lt"/>
              </a:rPr>
              <a:t>percorsi di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sensibilizzazione</a:t>
            </a:r>
            <a:r>
              <a:rPr lang="it-IT" sz="2200" spc="-1" dirty="0">
                <a:latin typeface="Aptos"/>
                <a:ea typeface="+mn-lt"/>
                <a:cs typeface="+mn-lt"/>
              </a:rPr>
              <a:t> 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e </a:t>
            </a:r>
            <a:r>
              <a:rPr lang="it-IT" sz="2200" spc="-1" dirty="0">
                <a:latin typeface="Aptos"/>
                <a:ea typeface="+mn-lt"/>
                <a:cs typeface="+mn-lt"/>
              </a:rPr>
              <a:t>di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educazione al consumo</a:t>
            </a:r>
            <a:r>
              <a:rPr lang="it-IT" sz="2200" spc="-1" dirty="0">
                <a:latin typeface="Aptos"/>
                <a:ea typeface="+mn-lt"/>
                <a:cs typeface="+mn-lt"/>
              </a:rPr>
              <a:t>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sostenibile</a:t>
            </a:r>
            <a:r>
              <a:rPr lang="it-IT" sz="2200" spc="-1" dirty="0">
                <a:latin typeface="Aptos"/>
                <a:ea typeface="+mn-lt"/>
                <a:cs typeface="+mn-lt"/>
              </a:rPr>
              <a:t> rivolti ai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bambini</a:t>
            </a:r>
            <a:r>
              <a:rPr lang="it-IT" sz="2200" spc="-1" dirty="0">
                <a:latin typeface="Aptos"/>
                <a:ea typeface="+mn-lt"/>
                <a:cs typeface="+mn-lt"/>
              </a:rPr>
              <a:t>, ai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ragazzi</a:t>
            </a:r>
            <a:r>
              <a:rPr lang="it-IT" sz="2200" spc="-1" dirty="0">
                <a:latin typeface="Aptos"/>
                <a:ea typeface="+mn-lt"/>
                <a:cs typeface="+mn-lt"/>
              </a:rPr>
              <a:t> in età scolare, alle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famiglie</a:t>
            </a:r>
            <a:r>
              <a:rPr lang="it-IT" sz="2200" spc="-1" dirty="0">
                <a:latin typeface="Aptos"/>
                <a:ea typeface="+mn-lt"/>
                <a:cs typeface="+mn-lt"/>
              </a:rPr>
              <a:t>,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insegnanti</a:t>
            </a:r>
            <a:r>
              <a:rPr lang="it-IT" sz="2200" spc="-1" dirty="0">
                <a:latin typeface="Aptos"/>
                <a:ea typeface="+mn-lt"/>
                <a:cs typeface="+mn-lt"/>
              </a:rPr>
              <a:t>,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cittadini</a:t>
            </a:r>
            <a:r>
              <a:rPr lang="it-IT" sz="2200" spc="-1" dirty="0">
                <a:latin typeface="Aptos"/>
                <a:ea typeface="+mn-lt"/>
                <a:cs typeface="+mn-lt"/>
              </a:rPr>
              <a:t>. </a:t>
            </a:r>
            <a:endParaRPr lang="it-IT" sz="2200">
              <a:latin typeface="Aptos"/>
              <a:ea typeface="+mn-lt"/>
              <a:cs typeface="+mn-lt"/>
            </a:endParaRPr>
          </a:p>
          <a:p>
            <a:pPr algn="ctr"/>
            <a:r>
              <a:rPr lang="it-IT" sz="2200" spc="-1" dirty="0">
                <a:latin typeface="Aptos"/>
                <a:ea typeface="+mn-lt"/>
                <a:cs typeface="+mn-lt"/>
              </a:rPr>
              <a:t>L’intendimento è quello di promuovere una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cittadinanza</a:t>
            </a:r>
            <a:r>
              <a:rPr lang="it-IT" sz="2200" spc="-1" dirty="0">
                <a:latin typeface="Aptos"/>
                <a:ea typeface="+mn-lt"/>
                <a:cs typeface="+mn-lt"/>
              </a:rPr>
              <a:t>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attiva </a:t>
            </a:r>
            <a:r>
              <a:rPr lang="it-IT" sz="2200" b="1" strike="noStrike" spc="-1" dirty="0">
                <a:latin typeface="Aptos"/>
                <a:ea typeface="+mn-lt"/>
                <a:cs typeface="+mn-lt"/>
              </a:rPr>
              <a:t>e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consapevole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, </a:t>
            </a:r>
            <a:r>
              <a:rPr lang="it-IT" sz="2200" spc="-1" dirty="0">
                <a:latin typeface="Aptos"/>
                <a:ea typeface="+mn-lt"/>
                <a:cs typeface="+mn-lt"/>
              </a:rPr>
              <a:t>a partire dalle nuove generazioni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, </a:t>
            </a:r>
            <a:r>
              <a:rPr lang="it-IT" sz="2200" spc="-1" dirty="0">
                <a:latin typeface="Aptos"/>
                <a:ea typeface="+mn-lt"/>
                <a:cs typeface="+mn-lt"/>
              </a:rPr>
              <a:t>affinché possano conoscere-custodire-trasmettere i valori identitari del </a:t>
            </a:r>
            <a:r>
              <a:rPr lang="it-IT" sz="2200" spc="-1" err="1">
                <a:latin typeface="Aptos"/>
                <a:ea typeface="+mn-lt"/>
                <a:cs typeface="+mn-lt"/>
              </a:rPr>
              <a:t>Marghine</a:t>
            </a:r>
            <a:r>
              <a:rPr lang="it-IT" sz="2200" spc="-1" dirty="0">
                <a:latin typeface="Aptos"/>
                <a:ea typeface="+mn-lt"/>
                <a:cs typeface="+mn-lt"/>
              </a:rPr>
              <a:t> legati 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alla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specificità ambientale</a:t>
            </a:r>
            <a:r>
              <a:rPr lang="it-IT" sz="2200" spc="-1" dirty="0">
                <a:latin typeface="Aptos"/>
                <a:ea typeface="+mn-lt"/>
                <a:cs typeface="+mn-lt"/>
              </a:rPr>
              <a:t> 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(</a:t>
            </a:r>
            <a:r>
              <a:rPr lang="it-IT" sz="2200" spc="-1" dirty="0">
                <a:latin typeface="Aptos"/>
                <a:ea typeface="+mn-lt"/>
                <a:cs typeface="+mn-lt"/>
              </a:rPr>
              <a:t>biodiversità) </a:t>
            </a:r>
            <a:r>
              <a:rPr lang="it-IT" sz="2200" b="0" strike="noStrike" spc="-1" dirty="0">
                <a:latin typeface="Aptos"/>
                <a:ea typeface="+mn-lt"/>
                <a:cs typeface="+mn-lt"/>
              </a:rPr>
              <a:t>e </a:t>
            </a:r>
            <a:r>
              <a:rPr lang="it-IT" sz="2200" spc="-1" dirty="0">
                <a:latin typeface="Aptos"/>
                <a:ea typeface="+mn-lt"/>
                <a:cs typeface="+mn-lt"/>
              </a:rPr>
              <a:t>alla </a:t>
            </a:r>
            <a:r>
              <a:rPr lang="it-IT" sz="2200" b="1" spc="-1" dirty="0">
                <a:latin typeface="Aptos"/>
                <a:ea typeface="+mn-lt"/>
                <a:cs typeface="+mn-lt"/>
              </a:rPr>
              <a:t>tradizione agroalimentare</a:t>
            </a:r>
            <a:r>
              <a:rPr lang="it-IT" sz="2200" spc="-1" dirty="0">
                <a:latin typeface="Aptos"/>
                <a:ea typeface="+mn-lt"/>
                <a:cs typeface="+mn-lt"/>
              </a:rPr>
              <a:t>.</a:t>
            </a:r>
            <a:endParaRPr lang="it-IT" sz="2200"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868B3986-ECEE-539C-52CA-7EC2EDB7FC3B}"/>
              </a:ext>
            </a:extLst>
          </p:cNvPr>
          <p:cNvSpPr/>
          <p:nvPr/>
        </p:nvSpPr>
        <p:spPr>
          <a:xfrm>
            <a:off x="3806828" y="891397"/>
            <a:ext cx="4761557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spcAft>
                <a:spcPts val="601"/>
              </a:spcAft>
            </a:pPr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L'OBBIETTIVO DEL BANDO</a:t>
            </a:r>
            <a:endParaRPr lang="it-IT">
              <a:solidFill>
                <a:srgbClr val="FF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3" y="6157823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0405CAA-AA1E-01ED-BECD-111F314DE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ttangolo 9"/>
          <p:cNvSpPr/>
          <p:nvPr/>
        </p:nvSpPr>
        <p:spPr>
          <a:xfrm>
            <a:off x="496525" y="1352628"/>
            <a:ext cx="11212989" cy="4494848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7150" indent="-285750" algn="ctr">
              <a:buClr>
                <a:srgbClr val="000000"/>
              </a:buClr>
              <a:buFont typeface="Courier New,monospace"/>
              <a:buChar char="o"/>
            </a:pP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Campagna </a:t>
            </a:r>
            <a:r>
              <a:rPr lang="it-IT" sz="2200" b="0" strike="noStrike" spc="-1" dirty="0">
                <a:solidFill>
                  <a:srgbClr val="000000"/>
                </a:solidFill>
                <a:latin typeface="Aptos"/>
                <a:cs typeface="Arial"/>
              </a:rPr>
              <a:t>di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sensibilizzazione sul consumo sostenibile </a:t>
            </a:r>
            <a:r>
              <a:rPr lang="it-IT" sz="2200" strike="noStrike" spc="-1" dirty="0">
                <a:solidFill>
                  <a:srgbClr val="000000"/>
                </a:solidFill>
                <a:latin typeface="Aptos"/>
                <a:cs typeface="Arial"/>
              </a:rPr>
              <a:t>e 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locale</a:t>
            </a:r>
            <a:endParaRPr lang="it-IT" b="0" strike="noStrike" dirty="0">
              <a:solidFill>
                <a:srgbClr val="000000"/>
              </a:solidFill>
              <a:latin typeface="Aptos"/>
              <a:cs typeface="Arial"/>
            </a:endParaRPr>
          </a:p>
          <a:p>
            <a:pPr marL="285750" indent="-285750" algn="ctr" defTabSz="914400">
              <a:lnSpc>
                <a:spcPct val="100000"/>
              </a:lnSpc>
              <a:buFont typeface="Arial"/>
              <a:buChar char="•"/>
            </a:pPr>
            <a:endParaRPr lang="it-IT" sz="2200" b="0" strike="noStrike" spc="-1" dirty="0">
              <a:solidFill>
                <a:srgbClr val="373545"/>
              </a:solidFill>
              <a:latin typeface="Aptos"/>
              <a:cs typeface="Arial"/>
            </a:endParaRPr>
          </a:p>
          <a:p>
            <a:pPr marL="57150" indent="-285750" algn="ctr">
              <a:buFont typeface="Courier New,monospace"/>
              <a:buChar char="o"/>
            </a:pP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Affiancamento dei docenti </a:t>
            </a:r>
            <a:endParaRPr lang="en-US" sz="2200" spc="-1">
              <a:solidFill>
                <a:srgbClr val="000000"/>
              </a:solidFill>
              <a:latin typeface="Aptos"/>
              <a:cs typeface="Arial"/>
            </a:endParaRPr>
          </a:p>
          <a:p>
            <a:pPr marL="285750" indent="-285750" algn="ctr" defTabSz="914400">
              <a:lnSpc>
                <a:spcPct val="100000"/>
              </a:lnSpc>
              <a:buFont typeface="Arial"/>
              <a:buChar char="•"/>
            </a:pPr>
            <a:endParaRPr lang="it-IT" sz="2200" b="0" strike="noStrike" spc="-1" dirty="0">
              <a:solidFill>
                <a:srgbClr val="000000"/>
              </a:solidFill>
              <a:latin typeface="Aptos"/>
              <a:cs typeface="Arial"/>
            </a:endParaRPr>
          </a:p>
          <a:p>
            <a:pPr marL="57150" indent="-285750" algn="ctr">
              <a:buFont typeface="Courier New,monospace"/>
              <a:buChar char="o"/>
            </a:pP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Percorsi </a:t>
            </a:r>
            <a:r>
              <a:rPr lang="it-IT" sz="2200" b="0" strike="noStrike" spc="-1" dirty="0">
                <a:solidFill>
                  <a:srgbClr val="000000"/>
                </a:solidFill>
                <a:latin typeface="Aptos"/>
                <a:cs typeface="Arial"/>
              </a:rPr>
              <a:t>di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sensibilizzazione e</a:t>
            </a:r>
            <a:r>
              <a:rPr lang="it-IT" sz="2200" b="0" strike="noStrike" spc="-1" dirty="0">
                <a:solidFill>
                  <a:srgbClr val="000000"/>
                </a:solidFill>
                <a:latin typeface="Aptos"/>
                <a:cs typeface="Arial"/>
              </a:rPr>
              <a:t> di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educazione  con differenti modalità operative </a:t>
            </a:r>
            <a:endParaRPr lang="en-US" sz="2200" spc="-1" dirty="0">
              <a:solidFill>
                <a:srgbClr val="000000"/>
              </a:solidFill>
              <a:latin typeface="Aptos"/>
              <a:cs typeface="Arial"/>
            </a:endParaRPr>
          </a:p>
          <a:p>
            <a:pPr algn="ctr"/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attività in aula</a:t>
            </a:r>
            <a:r>
              <a:rPr lang="it-IT" sz="2200" b="0" strike="noStrike" spc="-1" dirty="0">
                <a:solidFill>
                  <a:srgbClr val="000000"/>
                </a:solidFill>
                <a:latin typeface="Aptos"/>
                <a:cs typeface="Arial"/>
              </a:rPr>
              <a:t>,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in fattoria e all’aperto con il coinvolgimento </a:t>
            </a:r>
            <a:r>
              <a:rPr lang="it-IT" sz="2200" b="0" strike="noStrike" spc="-1" dirty="0">
                <a:solidFill>
                  <a:srgbClr val="000000"/>
                </a:solidFill>
                <a:latin typeface="Aptos"/>
                <a:cs typeface="Arial"/>
              </a:rPr>
              <a:t>degli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educatori  delle guide CEAS degli operatori delle fattorie didattiche e delle aziende agricole</a:t>
            </a:r>
            <a:endParaRPr lang="en-US" sz="2200" spc="-1" dirty="0">
              <a:solidFill>
                <a:srgbClr val="000000"/>
              </a:solidFill>
              <a:latin typeface="Aptos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endParaRPr lang="it-IT" sz="2200" spc="-1" dirty="0">
              <a:solidFill>
                <a:srgbClr val="000000"/>
              </a:solidFill>
              <a:latin typeface="Aptos"/>
              <a:cs typeface="Arial"/>
            </a:endParaRPr>
          </a:p>
          <a:p>
            <a:pPr algn="ctr"/>
            <a:r>
              <a:rPr lang="it-IT" sz="2200" spc="-1" dirty="0">
                <a:latin typeface="Aptos"/>
                <a:cs typeface="Arial"/>
              </a:rPr>
              <a:t> “Dalla Terra alla Tavola:  Orto a scuola”</a:t>
            </a:r>
            <a:endParaRPr lang="it-IT" dirty="0">
              <a:latin typeface="Calibri"/>
              <a:ea typeface="Calibri"/>
              <a:cs typeface="Calibri"/>
            </a:endParaRPr>
          </a:p>
          <a:p>
            <a:pPr algn="ctr"/>
            <a:r>
              <a:rPr lang="it-IT" sz="2200" spc="-1" dirty="0">
                <a:latin typeface="Aptos"/>
                <a:cs typeface="Arial"/>
              </a:rPr>
              <a:t>Un percorso 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di educazione al consumo sostenibile e locale che prevede una parte teorica e una fase dimostrativa/pratica con </a:t>
            </a:r>
            <a:r>
              <a:rPr lang="it-IT" sz="2200" b="0" strike="noStrike" spc="-1" dirty="0">
                <a:solidFill>
                  <a:srgbClr val="000000"/>
                </a:solidFill>
                <a:latin typeface="Aptos"/>
                <a:cs typeface="Arial"/>
              </a:rPr>
              <a:t>il</a:t>
            </a:r>
            <a:r>
              <a:rPr lang="it-IT" sz="2200" spc="-1" dirty="0">
                <a:solidFill>
                  <a:srgbClr val="000000"/>
                </a:solidFill>
                <a:latin typeface="Aptos"/>
                <a:cs typeface="Arial"/>
              </a:rPr>
              <a:t>  coinvolgimento degli anziani ex agricoltori </a:t>
            </a:r>
            <a:r>
              <a:rPr lang="it-IT" sz="2200" spc="-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al fine di creare una continuità nell’attuazione dell’intervento</a:t>
            </a:r>
            <a:endParaRPr lang="it-IT" sz="2200" dirty="0">
              <a:latin typeface="Aptos"/>
            </a:endParaRPr>
          </a:p>
        </p:txBody>
      </p:sp>
      <p:sp>
        <p:nvSpPr>
          <p:cNvPr id="680" name="Rettangolo 8"/>
          <p:cNvSpPr/>
          <p:nvPr/>
        </p:nvSpPr>
        <p:spPr>
          <a:xfrm>
            <a:off x="3948808" y="3300573"/>
            <a:ext cx="215542" cy="305837"/>
          </a:xfrm>
          <a:prstGeom prst="round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ts val="1400"/>
              </a:lnSpc>
              <a:spcBef>
                <a:spcPts val="601"/>
              </a:spcBef>
              <a:spcAft>
                <a:spcPts val="601"/>
              </a:spcAft>
            </a:pPr>
            <a:endParaRPr lang="it-IT" sz="18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5" name="Rettangolo 10">
            <a:extLst>
              <a:ext uri="{FF2B5EF4-FFF2-40B4-BE49-F238E27FC236}">
                <a16:creationId xmlns:a16="http://schemas.microsoft.com/office/drawing/2014/main" id="{675C9CA4-CC43-3BB4-8577-037E0E1CBB00}"/>
              </a:ext>
            </a:extLst>
          </p:cNvPr>
          <p:cNvSpPr/>
          <p:nvPr/>
        </p:nvSpPr>
        <p:spPr>
          <a:xfrm>
            <a:off x="3562413" y="373813"/>
            <a:ext cx="5070264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Aft>
                <a:spcPts val="601"/>
              </a:spcAft>
            </a:pPr>
            <a:r>
              <a:rPr lang="it-IT" sz="3000" b="1" spc="-1" dirty="0">
                <a:solidFill>
                  <a:srgbClr val="FF0000"/>
                </a:solidFill>
                <a:latin typeface="Aptos"/>
                <a:cs typeface="Calibri"/>
              </a:rPr>
              <a:t>LE ATTIVITA' PREVISTE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EC7B3A3-A9CC-E0FE-95B1-49D4BB3E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ttangolo 8"/>
          <p:cNvSpPr/>
          <p:nvPr/>
        </p:nvSpPr>
        <p:spPr>
          <a:xfrm rot="20760000">
            <a:off x="6448878" y="2311848"/>
            <a:ext cx="3608452" cy="1632881"/>
          </a:xfrm>
          <a:prstGeom prst="roundRect">
            <a:avLst/>
          </a:prstGeom>
          <a:solidFill>
            <a:srgbClr val="33C51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800" b="1" strike="noStrike" spc="-1" dirty="0">
                <a:solidFill>
                  <a:schemeClr val="bg1"/>
                </a:solidFill>
                <a:latin typeface="Aptos"/>
              </a:rPr>
              <a:t>MASSIMALE</a:t>
            </a:r>
            <a:r>
              <a:rPr lang="it-IT" sz="2800" b="1" spc="-1" dirty="0">
                <a:solidFill>
                  <a:schemeClr val="bg1"/>
                </a:solidFill>
                <a:latin typeface="Aptos"/>
              </a:rPr>
              <a:t> </a:t>
            </a:r>
            <a:endParaRPr lang="it-IT" sz="2800" b="0" strike="noStrike" spc="-1">
              <a:solidFill>
                <a:schemeClr val="bg1"/>
              </a:solidFill>
              <a:latin typeface="Aptos"/>
              <a:cs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800" b="1" strike="noStrike" spc="-1" dirty="0">
                <a:solidFill>
                  <a:schemeClr val="bg1"/>
                </a:solidFill>
                <a:latin typeface="Aptos"/>
              </a:rPr>
              <a:t>DI CONTRIBUTO</a:t>
            </a:r>
            <a:endParaRPr lang="it-IT" sz="2800" b="0" strike="noStrike" spc="-1" dirty="0">
              <a:solidFill>
                <a:schemeClr val="bg1"/>
              </a:solidFill>
              <a:latin typeface="Aptos"/>
            </a:endParaRPr>
          </a:p>
          <a:p>
            <a:pPr algn="ctr"/>
            <a:r>
              <a:rPr lang="it-IT" sz="3400" b="1" strike="noStrike" spc="-1" dirty="0">
                <a:solidFill>
                  <a:schemeClr val="bg1"/>
                </a:solidFill>
                <a:latin typeface="Aptos"/>
              </a:rPr>
              <a:t>€</a:t>
            </a:r>
            <a:r>
              <a:rPr lang="it-IT" sz="3400" b="1" spc="-1" dirty="0">
                <a:solidFill>
                  <a:schemeClr val="bg1"/>
                </a:solidFill>
                <a:latin typeface="Aptos"/>
              </a:rPr>
              <a:t>. 250.000,00</a:t>
            </a:r>
            <a:endParaRPr lang="it-IT" sz="3400" b="1" strike="noStrike" spc="-1" dirty="0">
              <a:solidFill>
                <a:schemeClr val="bg1"/>
              </a:solidFill>
              <a:latin typeface="Aptos"/>
              <a:cs typeface="Calibri"/>
            </a:endParaRPr>
          </a:p>
        </p:txBody>
      </p:sp>
      <p:sp>
        <p:nvSpPr>
          <p:cNvPr id="684" name="Rettangolo 18"/>
          <p:cNvSpPr/>
          <p:nvPr/>
        </p:nvSpPr>
        <p:spPr>
          <a:xfrm>
            <a:off x="990534" y="4809641"/>
            <a:ext cx="10224709" cy="883740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Aft>
                <a:spcPts val="601"/>
              </a:spcAft>
            </a:pPr>
            <a:r>
              <a:rPr lang="it-IT" sz="2300" b="1" strike="noStrike" spc="-1" dirty="0">
                <a:solidFill>
                  <a:srgbClr val="000000"/>
                </a:solidFill>
                <a:highlight>
                  <a:srgbClr val="F9E59C"/>
                </a:highlight>
                <a:latin typeface="Aptos"/>
              </a:rPr>
              <a:t>NB: </a:t>
            </a:r>
            <a:r>
              <a:rPr lang="it-IT" sz="2300" b="1" spc="-1" dirty="0">
                <a:solidFill>
                  <a:srgbClr val="000000"/>
                </a:solidFill>
                <a:highlight>
                  <a:srgbClr val="F9E59C"/>
                </a:highlight>
                <a:latin typeface="Aptos"/>
                <a:ea typeface="+mn-lt"/>
                <a:cs typeface="+mn-lt"/>
              </a:rPr>
              <a:t>Il sostegno è pari al 100% della spesa ammissibile ed è incompatibile </a:t>
            </a:r>
            <a:r>
              <a:rPr lang="it-IT" sz="2300" b="1" strike="noStrike" spc="-1" dirty="0">
                <a:solidFill>
                  <a:srgbClr val="000000"/>
                </a:solidFill>
                <a:highlight>
                  <a:srgbClr val="F9E59C"/>
                </a:highlight>
                <a:latin typeface="Aptos"/>
                <a:ea typeface="+mn-lt"/>
                <a:cs typeface="+mn-lt"/>
              </a:rPr>
              <a:t>con altri </a:t>
            </a:r>
            <a:r>
              <a:rPr lang="it-IT" sz="2300" b="1" spc="-1" dirty="0">
                <a:solidFill>
                  <a:srgbClr val="000000"/>
                </a:solidFill>
                <a:highlight>
                  <a:srgbClr val="F9E59C"/>
                </a:highlight>
                <a:latin typeface="Aptos"/>
                <a:ea typeface="+mn-lt"/>
                <a:cs typeface="+mn-lt"/>
              </a:rPr>
              <a:t>finanziamenti pubblici che hanno la medesima finalità.</a:t>
            </a:r>
            <a:endParaRPr lang="it-IT" sz="2300" b="1">
              <a:latin typeface="Aptos"/>
              <a:ea typeface="Calibri"/>
              <a:cs typeface="Calibri"/>
            </a:endParaRPr>
          </a:p>
        </p:txBody>
      </p:sp>
      <p:sp>
        <p:nvSpPr>
          <p:cNvPr id="685" name="Rettangolo 20"/>
          <p:cNvSpPr/>
          <p:nvPr/>
        </p:nvSpPr>
        <p:spPr>
          <a:xfrm>
            <a:off x="1571941" y="2113397"/>
            <a:ext cx="4418789" cy="2143659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800" b="1" strike="noStrike" spc="-1" dirty="0">
                <a:solidFill>
                  <a:srgbClr val="C00000"/>
                </a:solidFill>
                <a:latin typeface="Aptos"/>
              </a:rPr>
              <a:t>DOTAZIONE FINANZIARIA DEL</a:t>
            </a:r>
            <a:r>
              <a:rPr lang="it-IT" sz="2800" b="1" spc="-1" dirty="0">
                <a:solidFill>
                  <a:srgbClr val="C00000"/>
                </a:solidFill>
                <a:latin typeface="Aptos"/>
              </a:rPr>
              <a:t> </a:t>
            </a:r>
            <a:r>
              <a:rPr lang="it-IT" sz="2800" b="1" strike="noStrike" spc="-1" dirty="0">
                <a:solidFill>
                  <a:srgbClr val="C00000"/>
                </a:solidFill>
                <a:latin typeface="Aptos"/>
              </a:rPr>
              <a:t>BANDO</a:t>
            </a:r>
            <a:r>
              <a:rPr lang="it-IT" sz="2800" b="1" spc="-1" dirty="0">
                <a:solidFill>
                  <a:srgbClr val="C00000"/>
                </a:solidFill>
                <a:latin typeface="Aptos"/>
              </a:rPr>
              <a:t> </a:t>
            </a:r>
            <a:endParaRPr lang="it-IT" sz="2800" b="0" strike="noStrike" spc="-1">
              <a:solidFill>
                <a:srgbClr val="C00000"/>
              </a:solidFill>
              <a:latin typeface="Aptos"/>
            </a:endParaRPr>
          </a:p>
          <a:p>
            <a:pPr algn="ctr"/>
            <a:r>
              <a:rPr lang="it-IT" sz="3500" b="1" strike="noStrike" spc="-1" dirty="0">
                <a:solidFill>
                  <a:srgbClr val="000000"/>
                </a:solidFill>
                <a:latin typeface="Aptos"/>
              </a:rPr>
              <a:t>€</a:t>
            </a:r>
            <a:r>
              <a:rPr lang="it-IT" sz="3500" b="1" spc="-1" dirty="0">
                <a:solidFill>
                  <a:srgbClr val="000000"/>
                </a:solidFill>
                <a:latin typeface="Aptos"/>
              </a:rPr>
              <a:t>. 250.000,00</a:t>
            </a:r>
            <a:endParaRPr lang="it-IT" sz="3500" b="1" strike="noStrike" spc="-1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EBD0FB8B-C73C-19D5-4C3A-7142E251799B}"/>
              </a:ext>
            </a:extLst>
          </p:cNvPr>
          <p:cNvSpPr/>
          <p:nvPr/>
        </p:nvSpPr>
        <p:spPr>
          <a:xfrm>
            <a:off x="3921847" y="560718"/>
            <a:ext cx="4772562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Aft>
                <a:spcPts val="601"/>
              </a:spcAft>
            </a:pPr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DOTAZIONE E MASSIMALE</a:t>
            </a:r>
            <a:endParaRPr lang="it-IT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7" y="6229709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2782873-2EB6-AA7B-5219-48B747A95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" grpId="0" animBg="1"/>
      <p:bldP spid="684" grpId="0" animBg="1"/>
      <p:bldP spid="68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ttangolo 7"/>
          <p:cNvSpPr/>
          <p:nvPr/>
        </p:nvSpPr>
        <p:spPr>
          <a:xfrm>
            <a:off x="334349" y="1023840"/>
            <a:ext cx="5701771" cy="16328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500" b="1" spc="-1" dirty="0">
                <a:solidFill>
                  <a:srgbClr val="C00000"/>
                </a:solidFill>
                <a:latin typeface="Aptos"/>
              </a:rPr>
              <a:t>Aggregazioni di minimo 3 soggetti di cui almeno un'impresa agricola</a:t>
            </a:r>
            <a:endParaRPr lang="it-IT" sz="2500">
              <a:solidFill>
                <a:srgbClr val="C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strike="noStrike" spc="-1" dirty="0">
                <a:latin typeface="Aptos"/>
              </a:rPr>
              <a:t>che intendono</a:t>
            </a:r>
            <a:r>
              <a:rPr lang="it-IT" sz="2000" b="1" strike="noStrike" spc="-1" dirty="0">
                <a:latin typeface="Aptos"/>
              </a:rPr>
              <a:t> realizzare gli interventi in uno dei Comuni del </a:t>
            </a:r>
            <a:r>
              <a:rPr lang="it-IT" sz="2000" b="1" strike="noStrike" spc="-1" err="1">
                <a:latin typeface="Aptos"/>
              </a:rPr>
              <a:t>Marghine</a:t>
            </a:r>
            <a:endParaRPr lang="it-IT" sz="2000" b="1" strike="noStrike" spc="-1">
              <a:latin typeface="Aptos"/>
              <a:cs typeface="Calibri"/>
            </a:endParaRPr>
          </a:p>
        </p:txBody>
      </p:sp>
      <p:sp>
        <p:nvSpPr>
          <p:cNvPr id="688" name="Rettangolo 14"/>
          <p:cNvSpPr/>
          <p:nvPr/>
        </p:nvSpPr>
        <p:spPr>
          <a:xfrm>
            <a:off x="334349" y="3125880"/>
            <a:ext cx="5701771" cy="1292363"/>
          </a:xfrm>
          <a:prstGeom prst="round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500" b="1" strike="noStrike" spc="-1" dirty="0">
                <a:solidFill>
                  <a:srgbClr val="C00000"/>
                </a:solidFill>
                <a:latin typeface="Aptos"/>
              </a:rPr>
              <a:t>Iscrizione ad Anagrafe aziende agricole</a:t>
            </a:r>
            <a:r>
              <a:rPr lang="it-IT" sz="2500" b="1" spc="-1" dirty="0">
                <a:solidFill>
                  <a:srgbClr val="C00000"/>
                </a:solidFill>
                <a:latin typeface="Aptos"/>
              </a:rPr>
              <a:t> </a:t>
            </a:r>
            <a:endParaRPr lang="it-IT" sz="2800" b="0" strike="noStrike" spc="-1">
              <a:solidFill>
                <a:srgbClr val="000000"/>
              </a:solidFill>
              <a:latin typeface="Aptos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0" strike="noStrike" spc="-1">
                <a:solidFill>
                  <a:schemeClr val="dk1"/>
                </a:solidFill>
                <a:latin typeface="Aptos"/>
                <a:ea typeface="Calibri"/>
              </a:rPr>
              <a:t>e avere il </a:t>
            </a:r>
            <a:r>
              <a:rPr lang="it-IT" sz="2000" b="1" strike="noStrike" spc="-1">
                <a:solidFill>
                  <a:schemeClr val="dk1"/>
                </a:solidFill>
                <a:latin typeface="Aptos"/>
                <a:ea typeface="Calibri"/>
              </a:rPr>
              <a:t>fascicolo aziendale aggiornato</a:t>
            </a:r>
            <a:endParaRPr lang="it-IT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9" name="Rettangolo 3"/>
          <p:cNvSpPr/>
          <p:nvPr/>
        </p:nvSpPr>
        <p:spPr>
          <a:xfrm>
            <a:off x="5893469" y="1982520"/>
            <a:ext cx="5701771" cy="15988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500" b="1" strike="noStrike" spc="-1" dirty="0">
                <a:solidFill>
                  <a:srgbClr val="C00000"/>
                </a:solidFill>
                <a:latin typeface="Aptos"/>
              </a:rPr>
              <a:t>Iscrizione alla CCIAA</a:t>
            </a:r>
            <a:endParaRPr lang="it-IT" sz="2500" b="0" strike="noStrike" spc="-1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L’attività svolta deve risultare dall’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oggetto </a:t>
            </a:r>
            <a:r>
              <a:rPr lang="it-IT" sz="2000" b="1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sociale</a:t>
            </a:r>
            <a:r>
              <a:rPr lang="it-IT" sz="200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e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dalla descrizione riportata nella visura camerale.</a:t>
            </a:r>
            <a:endParaRPr lang="it-IT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690" name="Rettangolo 8"/>
          <p:cNvSpPr/>
          <p:nvPr/>
        </p:nvSpPr>
        <p:spPr>
          <a:xfrm>
            <a:off x="5893469" y="4137480"/>
            <a:ext cx="5701771" cy="1973400"/>
          </a:xfrm>
          <a:prstGeom prst="roundRect">
            <a:avLst/>
          </a:prstGeom>
          <a:solidFill>
            <a:srgbClr val="33C51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500" b="1" spc="-1" dirty="0">
                <a:solidFill>
                  <a:srgbClr val="C00000"/>
                </a:solidFill>
                <a:ea typeface="+mn-lt"/>
                <a:cs typeface="+mn-lt"/>
              </a:rPr>
              <a:t>Condizioni di ammissibilità relative alla domanda</a:t>
            </a:r>
            <a:endParaRPr lang="it-IT" sz="2500" b="1" dirty="0"/>
          </a:p>
          <a:p>
            <a:pPr algn="ctr"/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Il progetto deve essere coerente coi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temi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e le </a:t>
            </a:r>
            <a:r>
              <a:rPr lang="it-IT" sz="2000" b="1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finalità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 richiamate all’articolo 1 </a:t>
            </a:r>
            <a:r>
              <a:rPr lang="it-IT" sz="2000" b="0" strike="noStrike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e </a:t>
            </a:r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le focus area di cui all’articolo 6 del bando.</a:t>
            </a:r>
            <a:endParaRPr lang="it-IT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B07414FE-F219-B32E-8CA2-BC8CA51A71CB}"/>
              </a:ext>
            </a:extLst>
          </p:cNvPr>
          <p:cNvSpPr/>
          <p:nvPr/>
        </p:nvSpPr>
        <p:spPr>
          <a:xfrm>
            <a:off x="1031999" y="244416"/>
            <a:ext cx="8888184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  BENEFICIARI E REQUISITI AMMISSIBILITA’ - 1</a:t>
            </a:r>
            <a:endParaRPr lang="it-IT" sz="3000" spc="-1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6215332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025B7D7-D2FC-D237-80CC-AADA9DE52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Rettangolo 10"/>
          <p:cNvSpPr/>
          <p:nvPr/>
        </p:nvSpPr>
        <p:spPr>
          <a:xfrm>
            <a:off x="610579" y="2139111"/>
            <a:ext cx="6910356" cy="12072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500" b="1" strike="noStrike" spc="-1" dirty="0">
                <a:solidFill>
                  <a:srgbClr val="C00000"/>
                </a:solidFill>
                <a:latin typeface="Aptos"/>
              </a:rPr>
              <a:t>Partner aggregazione di progetto</a:t>
            </a:r>
            <a:r>
              <a:rPr lang="it-IT" sz="2500" b="1" spc="-1" dirty="0">
                <a:solidFill>
                  <a:srgbClr val="C00000"/>
                </a:solidFill>
                <a:latin typeface="Aptos"/>
              </a:rPr>
              <a:t> </a:t>
            </a:r>
            <a:endParaRPr lang="it-IT" sz="2500" b="0" strike="noStrike" spc="-1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it-IT" sz="2000" spc="-1" dirty="0">
                <a:solidFill>
                  <a:schemeClr val="dk1"/>
                </a:solidFill>
                <a:latin typeface="Aptos"/>
                <a:ea typeface="+mn-lt"/>
                <a:cs typeface="+mn-lt"/>
              </a:rPr>
              <a:t>L’aggregazione deve costituirsi in una delle forme associative previste dalle norme in vigore</a:t>
            </a:r>
            <a:endParaRPr lang="it-IT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693" name="Rettangolo 11"/>
          <p:cNvSpPr/>
          <p:nvPr/>
        </p:nvSpPr>
        <p:spPr>
          <a:xfrm>
            <a:off x="6189318" y="3830144"/>
            <a:ext cx="4873921" cy="1547752"/>
          </a:xfrm>
          <a:prstGeom prst="roundRect">
            <a:avLst/>
          </a:prstGeom>
          <a:solidFill>
            <a:srgbClr val="FCF86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it-IT" sz="2500" b="1" spc="-1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Sostegno pari al 100%</a:t>
            </a:r>
            <a:endParaRPr lang="it-IT" sz="2500" spc="-1">
              <a:solidFill>
                <a:srgbClr val="C00000"/>
              </a:solidFill>
              <a:latin typeface="Aptos"/>
              <a:ea typeface="+mn-lt"/>
              <a:cs typeface="+mn-lt"/>
            </a:endParaRPr>
          </a:p>
          <a:p>
            <a:pPr algn="ctr"/>
            <a:r>
              <a:rPr lang="it-IT" sz="2000" spc="-1" dirty="0">
                <a:latin typeface="Aptos"/>
                <a:ea typeface="+mn-lt"/>
                <a:cs typeface="+mn-lt"/>
              </a:rPr>
              <a:t>Il sostegno è erogato come incentivo a fondo perduto, sotto forma di sovvenzione globale</a:t>
            </a:r>
            <a:endParaRPr lang="it-IT" dirty="0">
              <a:latin typeface="Aptos"/>
            </a:endParaRPr>
          </a:p>
        </p:txBody>
      </p:sp>
      <p:sp>
        <p:nvSpPr>
          <p:cNvPr id="3" name="Rettangolo 10">
            <a:extLst>
              <a:ext uri="{FF2B5EF4-FFF2-40B4-BE49-F238E27FC236}">
                <a16:creationId xmlns:a16="http://schemas.microsoft.com/office/drawing/2014/main" id="{9468C709-5E80-B883-B105-1031416B1FC6}"/>
              </a:ext>
            </a:extLst>
          </p:cNvPr>
          <p:cNvSpPr/>
          <p:nvPr/>
        </p:nvSpPr>
        <p:spPr>
          <a:xfrm>
            <a:off x="974491" y="244416"/>
            <a:ext cx="8945692" cy="611325"/>
          </a:xfrm>
          <a:prstGeom prst="roundRect">
            <a:avLst/>
          </a:prstGeom>
          <a:solidFill>
            <a:srgbClr val="FFE6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0" bIns="45000" anchor="t">
            <a:spAutoFit/>
          </a:bodyPr>
          <a:lstStyle/>
          <a:p>
            <a:pPr algn="ctr"/>
            <a:r>
              <a:rPr lang="it-IT" sz="3000" b="1" spc="-1" dirty="0">
                <a:solidFill>
                  <a:srgbClr val="FF0000"/>
                </a:solidFill>
                <a:latin typeface="Aptos"/>
              </a:rPr>
              <a:t>   BENEFICIARI E REQUISITI AMMISSIBILITA’ - 2</a:t>
            </a:r>
            <a:endParaRPr lang="it-IT" sz="3000" spc="-1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6215332"/>
            <a:ext cx="5566410" cy="524510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8CE7AA5-47D5-F391-74F6-C669FD2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1"/>
            <a:ext cx="2023745" cy="8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</TotalTime>
  <Words>1726</Words>
  <Application>Microsoft Office PowerPoint</Application>
  <PresentationFormat>Widescreen</PresentationFormat>
  <Paragraphs>231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15</vt:i4>
      </vt:variant>
      <vt:variant>
        <vt:lpstr>Titoli diapositive</vt:lpstr>
      </vt:variant>
      <vt:variant>
        <vt:i4>22</vt:i4>
      </vt:variant>
    </vt:vector>
  </HeadingPairs>
  <TitlesOfParts>
    <vt:vector size="47" baseType="lpstr">
      <vt:lpstr>Aptos</vt:lpstr>
      <vt:lpstr>Arial</vt:lpstr>
      <vt:lpstr>Arial,Sans-Serif</vt:lpstr>
      <vt:lpstr>Calibri</vt:lpstr>
      <vt:lpstr>Calibri Light</vt:lpstr>
      <vt:lpstr>Courier New,monospace</vt:lpstr>
      <vt:lpstr>OpenSymbol</vt:lpstr>
      <vt:lpstr>Segoe UI</vt:lpstr>
      <vt:lpstr>Symbol</vt:lpstr>
      <vt:lpstr>Wingdings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Carboni</dc:creator>
  <cp:lastModifiedBy>Leonardo Spanu</cp:lastModifiedBy>
  <cp:revision>2327</cp:revision>
  <dcterms:created xsi:type="dcterms:W3CDTF">2018-03-15T11:27:25Z</dcterms:created>
  <dcterms:modified xsi:type="dcterms:W3CDTF">2024-02-06T11:10:21Z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27</vt:r8>
  </property>
</Properties>
</file>